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307" r:id="rId6"/>
    <p:sldId id="308" r:id="rId7"/>
    <p:sldId id="341" r:id="rId8"/>
    <p:sldId id="342" r:id="rId9"/>
    <p:sldId id="310" r:id="rId10"/>
    <p:sldId id="325" r:id="rId11"/>
    <p:sldId id="335" r:id="rId12"/>
    <p:sldId id="344" r:id="rId13"/>
    <p:sldId id="336" r:id="rId14"/>
    <p:sldId id="348" r:id="rId15"/>
    <p:sldId id="328" r:id="rId16"/>
    <p:sldId id="322" r:id="rId17"/>
    <p:sldId id="329" r:id="rId18"/>
    <p:sldId id="337" r:id="rId19"/>
    <p:sldId id="338" r:id="rId20"/>
    <p:sldId id="340" r:id="rId21"/>
    <p:sldId id="317" r:id="rId22"/>
    <p:sldId id="345" r:id="rId23"/>
    <p:sldId id="346" r:id="rId24"/>
    <p:sldId id="343" r:id="rId25"/>
    <p:sldId id="315" r:id="rId26"/>
    <p:sldId id="318" r:id="rId27"/>
    <p:sldId id="31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957" autoAdjust="0"/>
  </p:normalViewPr>
  <p:slideViewPr>
    <p:cSldViewPr snapToGrid="0">
      <p:cViewPr varScale="1">
        <p:scale>
          <a:sx n="91" d="100"/>
          <a:sy n="91" d="100"/>
        </p:scale>
        <p:origin x="370" y="53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95820-84BB-3447-8286-60A51307E7F2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76440-F66F-F947-8EFC-EA5202ACFD2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tmp>
</file>

<file path=ppt/media/image11.tmp>
</file>

<file path=ppt/media/image12.tmp>
</file>

<file path=ppt/media/image13.tmp>
</file>

<file path=ppt/media/image14.png>
</file>

<file path=ppt/media/image2.png>
</file>

<file path=ppt/media/image3.jpeg>
</file>

<file path=ppt/media/image4.tmp>
</file>

<file path=ppt/media/image5.png>
</file>

<file path=ppt/media/image6.png>
</file>

<file path=ppt/media/image7.jpg>
</file>

<file path=ppt/media/image8.jpg>
</file>

<file path=ppt/media/image9.tmp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8FC54-6AE4-6A4A-9756-823A0F1BE5A6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9E9EB-07EB-9D44-9F5A-AB1FBECCD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7310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C745E-9B5A-59BF-BF50-4F251E39D58D}"/>
              </a:ext>
            </a:extLst>
          </p:cNvPr>
          <p:cNvSpPr/>
          <p:nvPr userDrawn="1"/>
        </p:nvSpPr>
        <p:spPr>
          <a:xfrm>
            <a:off x="304800" y="266701"/>
            <a:ext cx="11582400" cy="63245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2B4A7EA-9E3F-9CE1-56B5-92F4FDDA69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4100" y="758952"/>
            <a:ext cx="7543800" cy="5029200"/>
          </a:xfrm>
          <a:custGeom>
            <a:avLst/>
            <a:gdLst>
              <a:gd name="connsiteX0" fmla="*/ 3567113 w 7543800"/>
              <a:gd name="connsiteY0" fmla="*/ 4869270 h 5029200"/>
              <a:gd name="connsiteX1" fmla="*/ 3567113 w 7543800"/>
              <a:gd name="connsiteY1" fmla="*/ 4957572 h 5029200"/>
              <a:gd name="connsiteX2" fmla="*/ 3976688 w 7543800"/>
              <a:gd name="connsiteY2" fmla="*/ 4957572 h 5029200"/>
              <a:gd name="connsiteX3" fmla="*/ 3976688 w 7543800"/>
              <a:gd name="connsiteY3" fmla="*/ 4869270 h 5029200"/>
              <a:gd name="connsiteX4" fmla="*/ 0 w 7543800"/>
              <a:gd name="connsiteY4" fmla="*/ 0 h 5029200"/>
              <a:gd name="connsiteX5" fmla="*/ 7543800 w 7543800"/>
              <a:gd name="connsiteY5" fmla="*/ 0 h 5029200"/>
              <a:gd name="connsiteX6" fmla="*/ 7543800 w 7543800"/>
              <a:gd name="connsiteY6" fmla="*/ 5029200 h 5029200"/>
              <a:gd name="connsiteX7" fmla="*/ 0 w 7543800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43800" h="5029200">
                <a:moveTo>
                  <a:pt x="3567113" y="4869270"/>
                </a:moveTo>
                <a:lnTo>
                  <a:pt x="3567113" y="4957572"/>
                </a:lnTo>
                <a:lnTo>
                  <a:pt x="3976688" y="4957572"/>
                </a:lnTo>
                <a:lnTo>
                  <a:pt x="3976688" y="4869270"/>
                </a:lnTo>
                <a:close/>
                <a:moveTo>
                  <a:pt x="0" y="0"/>
                </a:moveTo>
                <a:lnTo>
                  <a:pt x="7543800" y="0"/>
                </a:lnTo>
                <a:lnTo>
                  <a:pt x="7543800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960"/>
            <a:ext cx="10515600" cy="640080"/>
          </a:xfrm>
        </p:spPr>
        <p:txBody>
          <a:bodyPr anchor="ctr"/>
          <a:lstStyle>
            <a:lvl1pPr algn="ctr">
              <a:defRPr sz="60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F70834-CB8D-A95B-D859-6E5B4C6B4F78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9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5175504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88" y="609600"/>
            <a:ext cx="10021824" cy="1252728"/>
          </a:xfrm>
        </p:spPr>
        <p:txBody>
          <a:bodyPr/>
          <a:lstStyle>
            <a:lvl1pPr algn="ctr">
              <a:lnSpc>
                <a:spcPts val="576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83280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83280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468112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8112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52944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52944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3383280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9637776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7552944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5468112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37776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37776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1298448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106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0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5221224"/>
            <a:ext cx="3621024" cy="621792"/>
          </a:xfrm>
        </p:spPr>
        <p:txBody>
          <a:bodyPr/>
          <a:lstStyle>
            <a:lvl1pPr algn="l">
              <a:lnSpc>
                <a:spcPts val="576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0098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31266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152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218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769F54-E10C-40C4-5EFF-E8A9CA520AEC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6E7B1EF-9D07-1E66-7467-93C9AE48BD85}"/>
              </a:ext>
            </a:extLst>
          </p:cNvPr>
          <p:cNvCxnSpPr>
            <a:cxnSpLocks/>
          </p:cNvCxnSpPr>
          <p:nvPr userDrawn="1"/>
        </p:nvCxnSpPr>
        <p:spPr>
          <a:xfrm flipH="1">
            <a:off x="1219200" y="2871216"/>
            <a:ext cx="9595104" cy="0"/>
          </a:xfrm>
          <a:prstGeom prst="line">
            <a:avLst/>
          </a:prstGeom>
          <a:ln w="127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0098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1266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3152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3218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476138-49FF-70BE-6359-0A511EFB243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0098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6EFC43B-3F8D-6957-F343-F3D9C3E7A71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98448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D6007DD2-0F2E-6F92-8457-FC670750ED3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1266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06C5667F-C463-51B6-B8D6-F757BDB8AFC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152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FF09CBB-BD48-E8E5-EECF-B6CBC36B236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218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33783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881D2A-2C75-8B2A-DA41-F42ABBA59A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56832" cy="685800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609600"/>
            <a:ext cx="6656832" cy="530352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1848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05600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 anchorCtr="0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1344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896335-CC4F-4D72-23F0-F7FBFA640021}"/>
              </a:ext>
            </a:extLst>
          </p:cNvPr>
          <p:cNvSpPr/>
          <p:nvPr userDrawn="1"/>
        </p:nvSpPr>
        <p:spPr>
          <a:xfrm>
            <a:off x="1295400" y="1492377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zon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9EF4E7-F4EF-FFCD-9B0C-961E519F6DDD}"/>
              </a:ext>
            </a:extLst>
          </p:cNvPr>
          <p:cNvSpPr/>
          <p:nvPr userDrawn="1"/>
        </p:nvSpPr>
        <p:spPr>
          <a:xfrm>
            <a:off x="5791200" y="0"/>
            <a:ext cx="64008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014216"/>
            <a:ext cx="4160520" cy="182880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8080" y="621792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98080" y="1069848"/>
            <a:ext cx="3886200" cy="152704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98080" y="3172968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98080" y="3621024"/>
            <a:ext cx="3886200" cy="117957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D6DBECB-0E53-C186-A485-96A8FC1252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98448" y="612648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0B28D44-29B3-3396-973D-82E3611612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98080" y="5129784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06156AC-1153-3958-CFE6-6CDCC21C38A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8080" y="5568696"/>
            <a:ext cx="3886200" cy="90525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4CE90CA-176B-1E45-FECF-0290B1DCF55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45352" y="704088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365BC287-99EE-D6FA-48B9-1E6FFE9357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45352" y="3273552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ECE7A377-A1E6-77DF-79F9-F251BD75774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5352" y="5166360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D976B1-BEF2-CB69-E97E-A6DAD1F04689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116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358819-7D9B-11CB-DBC5-CC8BC5C07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B2EEB-FE70-98B2-9437-0E1E91F92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FAA902D-BDC9-E5AF-D40D-7B8DE616EBE0}"/>
              </a:ext>
            </a:extLst>
          </p:cNvPr>
          <p:cNvCxnSpPr>
            <a:cxnSpLocks/>
          </p:cNvCxnSpPr>
          <p:nvPr userDrawn="1"/>
        </p:nvCxnSpPr>
        <p:spPr>
          <a:xfrm>
            <a:off x="5890260" y="153619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A4017E-4CAA-8499-38AE-3A3306A7E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34640" y="2057400"/>
            <a:ext cx="6519672" cy="2971800"/>
          </a:xfrm>
          <a:solidFill>
            <a:schemeClr val="accent4"/>
          </a:solidFill>
        </p:spPr>
        <p:txBody>
          <a:bodyPr lIns="576072" tIns="228600" rIns="576072" bIns="228600" anchor="ctr"/>
          <a:lstStyle>
            <a:lvl1pPr marL="0" indent="0" algn="ctr">
              <a:lnSpc>
                <a:spcPts val="2460"/>
              </a:lnSpc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103CB5-F9EF-D6DA-A5D4-DCCAEBEBE6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71216" y="5330952"/>
            <a:ext cx="6519672" cy="15270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7F00C-8F19-CB9F-D5BF-9A5F4C77E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324" y="609600"/>
            <a:ext cx="3959352" cy="53035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626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C402F40-958A-D2BF-629C-39B659EC95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1999" cy="6858000"/>
          </a:xfrm>
          <a:custGeom>
            <a:avLst/>
            <a:gdLst>
              <a:gd name="connsiteX0" fmla="*/ 5890261 w 12191999"/>
              <a:gd name="connsiteY0" fmla="*/ 4496651 h 6858000"/>
              <a:gd name="connsiteX1" fmla="*/ 5890261 w 12191999"/>
              <a:gd name="connsiteY1" fmla="*/ 4584953 h 6858000"/>
              <a:gd name="connsiteX2" fmla="*/ 6299835 w 12191999"/>
              <a:gd name="connsiteY2" fmla="*/ 4584953 h 6858000"/>
              <a:gd name="connsiteX3" fmla="*/ 6299835 w 12191999"/>
              <a:gd name="connsiteY3" fmla="*/ 4496651 h 6858000"/>
              <a:gd name="connsiteX4" fmla="*/ 0 w 12191999"/>
              <a:gd name="connsiteY4" fmla="*/ 0 h 6858000"/>
              <a:gd name="connsiteX5" fmla="*/ 12191999 w 12191999"/>
              <a:gd name="connsiteY5" fmla="*/ 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5890261" y="4496651"/>
                </a:moveTo>
                <a:lnTo>
                  <a:pt x="5890261" y="4584953"/>
                </a:lnTo>
                <a:lnTo>
                  <a:pt x="6299835" y="4584953"/>
                </a:lnTo>
                <a:lnTo>
                  <a:pt x="6299835" y="4496651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15" y="1485302"/>
            <a:ext cx="9120570" cy="3887396"/>
          </a:xfrm>
          <a:custGeom>
            <a:avLst/>
            <a:gdLst>
              <a:gd name="connsiteX0" fmla="*/ 4354545 w 9120570"/>
              <a:gd name="connsiteY0" fmla="*/ 3011350 h 3887396"/>
              <a:gd name="connsiteX1" fmla="*/ 4354545 w 9120570"/>
              <a:gd name="connsiteY1" fmla="*/ 3099652 h 3887396"/>
              <a:gd name="connsiteX2" fmla="*/ 4764120 w 9120570"/>
              <a:gd name="connsiteY2" fmla="*/ 3099652 h 3887396"/>
              <a:gd name="connsiteX3" fmla="*/ 4764120 w 9120570"/>
              <a:gd name="connsiteY3" fmla="*/ 3011350 h 3887396"/>
              <a:gd name="connsiteX4" fmla="*/ 0 w 9120570"/>
              <a:gd name="connsiteY4" fmla="*/ 0 h 3887396"/>
              <a:gd name="connsiteX5" fmla="*/ 9120570 w 9120570"/>
              <a:gd name="connsiteY5" fmla="*/ 0 h 3887396"/>
              <a:gd name="connsiteX6" fmla="*/ 9120570 w 9120570"/>
              <a:gd name="connsiteY6" fmla="*/ 3887396 h 3887396"/>
              <a:gd name="connsiteX7" fmla="*/ 0 w 9120570"/>
              <a:gd name="connsiteY7" fmla="*/ 3887396 h 38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20570" h="3887396">
                <a:moveTo>
                  <a:pt x="4354545" y="3011350"/>
                </a:moveTo>
                <a:lnTo>
                  <a:pt x="4354545" y="3099652"/>
                </a:lnTo>
                <a:lnTo>
                  <a:pt x="4764120" y="3099652"/>
                </a:lnTo>
                <a:lnTo>
                  <a:pt x="4764120" y="3011350"/>
                </a:lnTo>
                <a:close/>
                <a:moveTo>
                  <a:pt x="0" y="0"/>
                </a:moveTo>
                <a:lnTo>
                  <a:pt x="9120570" y="0"/>
                </a:lnTo>
                <a:lnTo>
                  <a:pt x="9120570" y="3887396"/>
                </a:lnTo>
                <a:lnTo>
                  <a:pt x="0" y="388739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bIns="1097280" anchor="b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612648"/>
            <a:ext cx="2286000" cy="228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5751576"/>
            <a:ext cx="9116568" cy="722376"/>
          </a:xfrm>
        </p:spPr>
        <p:txBody>
          <a:bodyPr anchor="ctr"/>
          <a:lstStyle>
            <a:lvl1pPr marL="0" indent="0" algn="ctr">
              <a:buNone/>
              <a:defRPr sz="2000" cap="all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9017C4-5BB0-DF6F-781B-FB81A3A5D977}"/>
              </a:ext>
            </a:extLst>
          </p:cNvPr>
          <p:cNvSpPr/>
          <p:nvPr userDrawn="1"/>
        </p:nvSpPr>
        <p:spPr>
          <a:xfrm>
            <a:off x="5890260" y="449665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BC7BE-FECC-8573-D4F0-FA004B4A04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B0707-D3A6-4BF0-3225-EC3851AD73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AE946-135C-E4E8-BA60-64AB48B87F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D67329-9F30-BEB7-31E2-FECA7FD59B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684" y="987425"/>
            <a:ext cx="612470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83587-0236-046F-3B80-4D4EEA7A80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0C67779-9FAD-3FE4-5C67-7E5313C03B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0684" y="993775"/>
            <a:ext cx="612470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70A4E-ED43-B5A1-F8FE-762E21A30A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4125545-56D8-5212-AA45-63F7C1DBF10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94B2501-78A9-E41B-7C2D-09F09ADDCB5E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4462849" y="685800"/>
            <a:ext cx="7119551" cy="548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124712"/>
            <a:ext cx="388620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816352"/>
            <a:ext cx="3602736" cy="336499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all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6904" y="1188720"/>
            <a:ext cx="6638544" cy="448056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92E47F-4E2C-B4B2-51F0-43D9D15C5A60}"/>
              </a:ext>
            </a:extLst>
          </p:cNvPr>
          <p:cNvCxnSpPr>
            <a:cxnSpLocks/>
          </p:cNvCxnSpPr>
          <p:nvPr userDrawn="1"/>
        </p:nvCxnSpPr>
        <p:spPr>
          <a:xfrm>
            <a:off x="1295400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16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3578352" y="0"/>
            <a:ext cx="861364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824" y="1124712"/>
            <a:ext cx="576072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824" y="2889504"/>
            <a:ext cx="5760720" cy="331927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none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6BAAC-D89F-682D-12A3-1C31F92F0FAF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877625-E710-6DF2-3E49-374C6DD8DBC0}"/>
              </a:ext>
            </a:extLst>
          </p:cNvPr>
          <p:cNvCxnSpPr>
            <a:cxnSpLocks/>
          </p:cNvCxnSpPr>
          <p:nvPr userDrawn="1"/>
        </p:nvCxnSpPr>
        <p:spPr>
          <a:xfrm>
            <a:off x="5447344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it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D0AC02C-19A4-4754-CC96-34357DEFF5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27048" y="1481328"/>
            <a:ext cx="9144000" cy="3886200"/>
          </a:xfrm>
          <a:custGeom>
            <a:avLst/>
            <a:gdLst>
              <a:gd name="connsiteX0" fmla="*/ 6521576 w 9144000"/>
              <a:gd name="connsiteY0" fmla="*/ 2811867 h 3886200"/>
              <a:gd name="connsiteX1" fmla="*/ 6521576 w 9144000"/>
              <a:gd name="connsiteY1" fmla="*/ 2900169 h 3886200"/>
              <a:gd name="connsiteX2" fmla="*/ 6931151 w 9144000"/>
              <a:gd name="connsiteY2" fmla="*/ 2900169 h 3886200"/>
              <a:gd name="connsiteX3" fmla="*/ 6931151 w 9144000"/>
              <a:gd name="connsiteY3" fmla="*/ 2811867 h 3886200"/>
              <a:gd name="connsiteX4" fmla="*/ 0 w 9144000"/>
              <a:gd name="connsiteY4" fmla="*/ 0 h 3886200"/>
              <a:gd name="connsiteX5" fmla="*/ 9144000 w 9144000"/>
              <a:gd name="connsiteY5" fmla="*/ 0 h 3886200"/>
              <a:gd name="connsiteX6" fmla="*/ 9144000 w 9144000"/>
              <a:gd name="connsiteY6" fmla="*/ 3886200 h 3886200"/>
              <a:gd name="connsiteX7" fmla="*/ 0 w 9144000"/>
              <a:gd name="connsiteY7" fmla="*/ 38862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86200">
                <a:moveTo>
                  <a:pt x="6521576" y="2811867"/>
                </a:moveTo>
                <a:lnTo>
                  <a:pt x="6521576" y="2900169"/>
                </a:lnTo>
                <a:lnTo>
                  <a:pt x="6931151" y="2900169"/>
                </a:lnTo>
                <a:lnTo>
                  <a:pt x="6931151" y="2811867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886200"/>
                </a:lnTo>
                <a:lnTo>
                  <a:pt x="0" y="3886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636" y="3200400"/>
            <a:ext cx="8110728" cy="457200"/>
          </a:xfrm>
        </p:spPr>
        <p:txBody>
          <a:bodyPr anchor="ctr"/>
          <a:lstStyle>
            <a:lvl1pPr algn="ctr">
              <a:defRPr sz="48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0" y="4745736"/>
            <a:ext cx="1389888" cy="1280160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E7004C-CFEF-6E88-A3C1-60FBC7F8CD13}"/>
              </a:ext>
            </a:extLst>
          </p:cNvPr>
          <p:cNvSpPr/>
          <p:nvPr userDrawn="1"/>
        </p:nvSpPr>
        <p:spPr>
          <a:xfrm>
            <a:off x="8048624" y="4293195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609600"/>
            <a:ext cx="10058400" cy="914400"/>
          </a:xfrm>
        </p:spPr>
        <p:txBody>
          <a:bodyPr/>
          <a:lstStyle>
            <a:lvl1pPr>
              <a:defRPr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55945"/>
            <a:ext cx="9820656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52133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609600"/>
            <a:ext cx="9829800" cy="914400"/>
          </a:xfrm>
        </p:spPr>
        <p:txBody>
          <a:bodyPr/>
          <a:lstStyle>
            <a:lvl1pPr algn="ctr">
              <a:defRPr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746504"/>
            <a:ext cx="9829800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64184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811310-A21F-0BFB-8198-22EDFCF9F4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70576" y="658368"/>
            <a:ext cx="6821424" cy="334670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3D2EFC-F14F-5508-06EE-4E5B5C535E16}"/>
              </a:ext>
            </a:extLst>
          </p:cNvPr>
          <p:cNvCxnSpPr>
            <a:cxnSpLocks/>
          </p:cNvCxnSpPr>
          <p:nvPr userDrawn="1"/>
        </p:nvCxnSpPr>
        <p:spPr>
          <a:xfrm>
            <a:off x="1819102" y="554884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ubtitle 2">
            <a:extLst>
              <a:ext uri="{FF2B5EF4-FFF2-40B4-BE49-F238E27FC236}">
                <a16:creationId xmlns:a16="http://schemas.microsoft.com/office/drawing/2014/main" id="{28A6ACFB-D620-056D-1C62-903C5FBCE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656" y="5943600"/>
            <a:ext cx="4809744" cy="256032"/>
          </a:xfrm>
        </p:spPr>
        <p:txBody>
          <a:bodyPr/>
          <a:lstStyle>
            <a:lvl1pPr marL="0" indent="0" algn="l">
              <a:buNone/>
              <a:defRPr sz="2000" cap="all" spc="200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656" y="2459736"/>
            <a:ext cx="5157216" cy="2670048"/>
          </a:xfrm>
        </p:spPr>
        <p:txBody>
          <a:bodyPr anchor="b"/>
          <a:lstStyle>
            <a:lvl1pPr algn="l">
              <a:lnSpc>
                <a:spcPts val="5200"/>
              </a:lnSpc>
              <a:defRPr sz="3600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18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021824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98448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6200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7395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3427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73952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73952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08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708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6E73E07-0346-2BA8-44BC-6CB3BDEAAA99}"/>
              </a:ext>
            </a:extLst>
          </p:cNvPr>
          <p:cNvCxnSpPr>
            <a:cxnSpLocks/>
          </p:cNvCxnSpPr>
          <p:nvPr userDrawn="1"/>
        </p:nvCxnSpPr>
        <p:spPr>
          <a:xfrm>
            <a:off x="45924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E62977-27C7-5882-6A33-75257911D09A}"/>
              </a:ext>
            </a:extLst>
          </p:cNvPr>
          <p:cNvCxnSpPr>
            <a:cxnSpLocks/>
          </p:cNvCxnSpPr>
          <p:nvPr userDrawn="1"/>
        </p:nvCxnSpPr>
        <p:spPr>
          <a:xfrm>
            <a:off x="2004720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05476C-2972-A423-7282-BABA9AAB32E6}"/>
              </a:ext>
            </a:extLst>
          </p:cNvPr>
          <p:cNvCxnSpPr>
            <a:cxnSpLocks/>
          </p:cNvCxnSpPr>
          <p:nvPr userDrawn="1"/>
        </p:nvCxnSpPr>
        <p:spPr>
          <a:xfrm>
            <a:off x="9737699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0D781B-3CB4-A523-427F-3D444B28E60E}"/>
              </a:ext>
            </a:extLst>
          </p:cNvPr>
          <p:cNvCxnSpPr>
            <a:cxnSpLocks/>
          </p:cNvCxnSpPr>
          <p:nvPr userDrawn="1"/>
        </p:nvCxnSpPr>
        <p:spPr>
          <a:xfrm>
            <a:off x="71832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048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332720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3677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4528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4885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81744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1052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1052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34272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4272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4684061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2096160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983798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730623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09A756E1-5275-58A9-7B09-95BEA4F4FAC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63677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A4DA2F88-85BF-29B8-6321-AF19B25A626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224528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4636CEF4-05E9-F5BB-BD6F-6B081DBDCA9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885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67B57C06-A1D0-7C74-6A14-2BFF0B1FC17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81744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9844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9844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697C28E5-6260-6DA9-B4F0-665506F525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86200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A594A25E-7F2D-4188-16B7-C34485FDD2F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86200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584B38BF-6197-486D-7134-F86E1754AF7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51052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788F8D9-8CDB-C458-9AAD-0426AB467D2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1052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78447882-2C86-B3A7-9450-29A0778E1B0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34272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E321AAE1-532A-23F0-9108-055D0D7BDFB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4272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1BC4478-FBEA-422F-73BA-0A422F15D7EA}"/>
              </a:ext>
            </a:extLst>
          </p:cNvPr>
          <p:cNvCxnSpPr>
            <a:cxnSpLocks/>
          </p:cNvCxnSpPr>
          <p:nvPr userDrawn="1"/>
        </p:nvCxnSpPr>
        <p:spPr>
          <a:xfrm>
            <a:off x="4684061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2096160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9C9F7A3-B120-C59A-E379-173F84B7D153}"/>
              </a:ext>
            </a:extLst>
          </p:cNvPr>
          <p:cNvCxnSpPr>
            <a:cxnSpLocks/>
          </p:cNvCxnSpPr>
          <p:nvPr userDrawn="1"/>
        </p:nvCxnSpPr>
        <p:spPr>
          <a:xfrm>
            <a:off x="983798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073A4E7-9D16-A6C0-E297-A36B10A2FABB}"/>
              </a:ext>
            </a:extLst>
          </p:cNvPr>
          <p:cNvCxnSpPr>
            <a:cxnSpLocks/>
          </p:cNvCxnSpPr>
          <p:nvPr userDrawn="1"/>
        </p:nvCxnSpPr>
        <p:spPr>
          <a:xfrm>
            <a:off x="730623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77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8A08F60-CEF1-832D-D403-282EA76C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0624" y="6019801"/>
            <a:ext cx="457200" cy="1841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cap="all" spc="2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010F9766-B67A-A34E-2927-9A2D6360F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242952" y="1451496"/>
            <a:ext cx="1784352" cy="18945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cap="all" spc="1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0A131BE-DFE5-28BE-2AF8-50ADF9AFDB94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53" r:id="rId12"/>
    <p:sldLayoutId id="2147483671" r:id="rId13"/>
    <p:sldLayoutId id="2147483672" r:id="rId14"/>
    <p:sldLayoutId id="2147483673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52F357-F897-6B63-EFF5-C868DBBDC5C7}"/>
              </a:ext>
            </a:extLst>
          </p:cNvPr>
          <p:cNvSpPr/>
          <p:nvPr/>
        </p:nvSpPr>
        <p:spPr>
          <a:xfrm>
            <a:off x="-1" y="2302722"/>
            <a:ext cx="12192000" cy="45552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0BB02B0-27F3-BC43-8243-8FC4E58BA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6272"/>
            <a:ext cx="12192000" cy="2349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 descr="VTU Logo">
            <a:extLst>
              <a:ext uri="{FF2B5EF4-FFF2-40B4-BE49-F238E27FC236}">
                <a16:creationId xmlns:a16="http://schemas.microsoft.com/office/drawing/2014/main" id="{9E000BFA-9A9F-801D-3369-2FB20724545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7465" y="3553471"/>
            <a:ext cx="2434947" cy="20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object 8">
            <a:extLst>
              <a:ext uri="{FF2B5EF4-FFF2-40B4-BE49-F238E27FC236}">
                <a16:creationId xmlns:a16="http://schemas.microsoft.com/office/drawing/2014/main" id="{27E022BD-17C6-EA6F-CE92-AC3AECA3D617}"/>
              </a:ext>
            </a:extLst>
          </p:cNvPr>
          <p:cNvSpPr txBox="1"/>
          <p:nvPr/>
        </p:nvSpPr>
        <p:spPr>
          <a:xfrm>
            <a:off x="311833" y="2626216"/>
            <a:ext cx="11568332" cy="802784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3367404">
              <a:lnSpc>
                <a:spcPct val="100000"/>
              </a:lnSpc>
              <a:spcBef>
                <a:spcPts val="500"/>
              </a:spcBef>
            </a:pPr>
            <a:endParaRPr sz="1600" dirty="0">
              <a:latin typeface="Georgia"/>
              <a:cs typeface="Georgia"/>
            </a:endParaRPr>
          </a:p>
          <a:p>
            <a:pPr algn="ctr"/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Smart Self-Defense Band For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Women’s</a:t>
            </a:r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 Safety 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6B113C-93F3-5E79-F5DB-C72DF21C0564}"/>
              </a:ext>
            </a:extLst>
          </p:cNvPr>
          <p:cNvSpPr txBox="1"/>
          <p:nvPr/>
        </p:nvSpPr>
        <p:spPr>
          <a:xfrm>
            <a:off x="1751595" y="2738070"/>
            <a:ext cx="8166685" cy="2606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Final Project Presentation on</a:t>
            </a:r>
            <a:endParaRPr lang="en-IN" sz="2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32EDBCB-1143-D5DC-5E1F-29BFFB3C4015}"/>
              </a:ext>
            </a:extLst>
          </p:cNvPr>
          <p:cNvSpPr txBox="1">
            <a:spLocks/>
          </p:cNvSpPr>
          <p:nvPr/>
        </p:nvSpPr>
        <p:spPr>
          <a:xfrm>
            <a:off x="99670" y="5186968"/>
            <a:ext cx="3928352" cy="1636763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b="1" dirty="0">
                <a:latin typeface="Times New Roman" pitchFamily="18" charset="0"/>
                <a:cs typeface="Times New Roman" pitchFamily="18" charset="0"/>
              </a:rPr>
              <a:t>BY:</a:t>
            </a:r>
          </a:p>
          <a:p>
            <a:r>
              <a:rPr lang="en-GB" sz="1800" b="1" dirty="0">
                <a:latin typeface="Times New Roman" pitchFamily="18" charset="0"/>
                <a:cs typeface="Times New Roman" pitchFamily="18" charset="0"/>
              </a:rPr>
              <a:t>Aishwarya M (1RR20EC002)</a:t>
            </a:r>
          </a:p>
          <a:p>
            <a:r>
              <a:rPr lang="en-GB" sz="1800" b="1" dirty="0">
                <a:latin typeface="Times New Roman" pitchFamily="18" charset="0"/>
                <a:cs typeface="Times New Roman" pitchFamily="18" charset="0"/>
              </a:rPr>
              <a:t>K JAI AKHIL     (1RR20EC026)</a:t>
            </a:r>
          </a:p>
          <a:p>
            <a:r>
              <a:rPr lang="en-GB" sz="1800" b="1" dirty="0">
                <a:latin typeface="Times New Roman" pitchFamily="18" charset="0"/>
                <a:cs typeface="Times New Roman" pitchFamily="18" charset="0"/>
              </a:rPr>
              <a:t>LIKITHA s         (1RR20EC029)</a:t>
            </a:r>
          </a:p>
          <a:p>
            <a:r>
              <a:rPr lang="en-GB" sz="1800" b="1" dirty="0">
                <a:latin typeface="Times New Roman" pitchFamily="18" charset="0"/>
                <a:cs typeface="Times New Roman" pitchFamily="18" charset="0"/>
              </a:rPr>
              <a:t>RAKSHITH S</a:t>
            </a:r>
            <a:r>
              <a:rPr lang="en-GB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sz="1800" b="1" dirty="0">
                <a:latin typeface="Times New Roman" pitchFamily="18" charset="0"/>
                <a:cs typeface="Times New Roman" pitchFamily="18" charset="0"/>
              </a:rPr>
              <a:t>   (1RR20EC043) </a:t>
            </a:r>
            <a:r>
              <a:rPr lang="en-GB" sz="1200" b="1" dirty="0">
                <a:latin typeface="Times New Roman" pitchFamily="18" charset="0"/>
                <a:cs typeface="Times New Roman" pitchFamily="18" charset="0"/>
              </a:rPr>
              <a:t>                                                                  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959AE1-8AD4-DB93-EC16-65C04503CD37}"/>
              </a:ext>
            </a:extLst>
          </p:cNvPr>
          <p:cNvSpPr txBox="1"/>
          <p:nvPr/>
        </p:nvSpPr>
        <p:spPr>
          <a:xfrm flipH="1">
            <a:off x="9170401" y="5708443"/>
            <a:ext cx="32934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Times New Roman" pitchFamily="18" charset="0"/>
                <a:cs typeface="Times New Roman" pitchFamily="18" charset="0"/>
              </a:rPr>
              <a:t>PROJECT GUIDE:         </a:t>
            </a:r>
            <a:r>
              <a:rPr lang="en-GB" b="1" dirty="0">
                <a:latin typeface="Times New Roman" pitchFamily="18" charset="0"/>
                <a:cs typeface="Times New Roman" pitchFamily="18" charset="0"/>
              </a:rPr>
              <a:t>DR.DEEPIKA J</a:t>
            </a:r>
          </a:p>
          <a:p>
            <a:pPr algn="ctr"/>
            <a:r>
              <a:rPr lang="en-GB" sz="1600" b="1" dirty="0">
                <a:latin typeface="Times New Roman" pitchFamily="18" charset="0"/>
                <a:cs typeface="Times New Roman" pitchFamily="18" charset="0"/>
              </a:rPr>
              <a:t>Associate Professor</a:t>
            </a:r>
          </a:p>
          <a:p>
            <a:pPr algn="ctr"/>
            <a:r>
              <a:rPr lang="en-GB" sz="1200" b="1" dirty="0">
                <a:latin typeface="Times New Roman" pitchFamily="18" charset="0"/>
                <a:cs typeface="Times New Roman" pitchFamily="18" charset="0"/>
              </a:rPr>
              <a:t>Dept. of ECE, RRCE</a:t>
            </a:r>
            <a:endParaRPr lang="en-US" sz="1200" b="1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GB" sz="2400" b="1" dirty="0">
              <a:latin typeface="Times New Roman" pitchFamily="18" charset="0"/>
              <a:cs typeface="Times New Roman" pitchFamily="18" charset="0"/>
            </a:endParaRPr>
          </a:p>
          <a:p>
            <a:endParaRPr lang="en-I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89CF5-E7B1-C305-D96B-EC731D95ABA6}"/>
              </a:ext>
            </a:extLst>
          </p:cNvPr>
          <p:cNvSpPr/>
          <p:nvPr/>
        </p:nvSpPr>
        <p:spPr>
          <a:xfrm>
            <a:off x="6315371" y="927094"/>
            <a:ext cx="4293704" cy="530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0822D7-EFA9-EEA5-5D45-C2E5DC1AA161}"/>
              </a:ext>
            </a:extLst>
          </p:cNvPr>
          <p:cNvSpPr/>
          <p:nvPr/>
        </p:nvSpPr>
        <p:spPr>
          <a:xfrm>
            <a:off x="2470613" y="623447"/>
            <a:ext cx="4293704" cy="530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9EDF145-660A-0117-9A35-127D249F91F1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</a:t>
            </a:fld>
            <a:endParaRPr lang="en-IN" sz="1200" dirty="0"/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E8C716FD-7C89-B1F8-61D5-3471C7D6EA5D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>
                <a:latin typeface="TimesNewRoman"/>
              </a:rPr>
              <a:t>Dept. of ECE,RRCE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228688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5B3E74-2F54-3F22-1E5D-B10A428992B7}"/>
              </a:ext>
            </a:extLst>
          </p:cNvPr>
          <p:cNvSpPr/>
          <p:nvPr/>
        </p:nvSpPr>
        <p:spPr>
          <a:xfrm>
            <a:off x="6348216" y="1744392"/>
            <a:ext cx="1997612" cy="3938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4633CF70-DAEA-008D-1D1A-7DEE2FC25C6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10</a:t>
            </a:fld>
            <a:endParaRPr lang="en-IN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FDC45-7CF0-AD08-1E03-AFB096AF3BD0}"/>
              </a:ext>
            </a:extLst>
          </p:cNvPr>
          <p:cNvSpPr txBox="1"/>
          <p:nvPr/>
        </p:nvSpPr>
        <p:spPr>
          <a:xfrm>
            <a:off x="467718" y="486573"/>
            <a:ext cx="5711819" cy="545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METHODOLOGY:</a:t>
            </a:r>
            <a:endParaRPr lang="en-IN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BD79BA-9DD4-80B0-72B9-6E5FBCED63CB}"/>
              </a:ext>
            </a:extLst>
          </p:cNvPr>
          <p:cNvSpPr/>
          <p:nvPr/>
        </p:nvSpPr>
        <p:spPr>
          <a:xfrm>
            <a:off x="2813540" y="2487319"/>
            <a:ext cx="1974360" cy="522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B2599F-4577-2A16-4283-81CB84CC087C}"/>
              </a:ext>
            </a:extLst>
          </p:cNvPr>
          <p:cNvSpPr/>
          <p:nvPr/>
        </p:nvSpPr>
        <p:spPr>
          <a:xfrm>
            <a:off x="3142953" y="3121542"/>
            <a:ext cx="970671" cy="323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7E56227-F314-242C-8791-4E86BA6E9313}"/>
              </a:ext>
            </a:extLst>
          </p:cNvPr>
          <p:cNvSpPr/>
          <p:nvPr/>
        </p:nvSpPr>
        <p:spPr>
          <a:xfrm>
            <a:off x="3164441" y="3653110"/>
            <a:ext cx="970671" cy="323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ADD523-7E87-6B47-ACFF-DB4D34F9CBE8}"/>
              </a:ext>
            </a:extLst>
          </p:cNvPr>
          <p:cNvSpPr/>
          <p:nvPr/>
        </p:nvSpPr>
        <p:spPr>
          <a:xfrm>
            <a:off x="1436853" y="3267345"/>
            <a:ext cx="970671" cy="323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GS</a:t>
            </a:r>
            <a:endParaRPr lang="en-IN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699120-E934-E680-DA15-B8F9FBCC28F6}"/>
              </a:ext>
            </a:extLst>
          </p:cNvPr>
          <p:cNvSpPr/>
          <p:nvPr/>
        </p:nvSpPr>
        <p:spPr>
          <a:xfrm>
            <a:off x="6141720" y="2859932"/>
            <a:ext cx="1974360" cy="522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F5FD17-F932-DFEB-938A-6BE42C0EB664}"/>
              </a:ext>
            </a:extLst>
          </p:cNvPr>
          <p:cNvSpPr/>
          <p:nvPr/>
        </p:nvSpPr>
        <p:spPr>
          <a:xfrm>
            <a:off x="3053250" y="4199417"/>
            <a:ext cx="1734650" cy="393895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D0AA3AB-EC79-A31C-C138-6E0432E3CDDE}"/>
              </a:ext>
            </a:extLst>
          </p:cNvPr>
          <p:cNvSpPr/>
          <p:nvPr/>
        </p:nvSpPr>
        <p:spPr>
          <a:xfrm rot="16200000">
            <a:off x="8248745" y="4506173"/>
            <a:ext cx="1503765" cy="890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64EFF78-3EA3-558E-C5A2-F226D6828807}"/>
              </a:ext>
            </a:extLst>
          </p:cNvPr>
          <p:cNvSpPr/>
          <p:nvPr/>
        </p:nvSpPr>
        <p:spPr>
          <a:xfrm rot="10800000">
            <a:off x="6179538" y="4198884"/>
            <a:ext cx="2166289" cy="890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B292A9-F1F5-FBC5-9FDA-8D845E0DB8F9}"/>
              </a:ext>
            </a:extLst>
          </p:cNvPr>
          <p:cNvSpPr txBox="1"/>
          <p:nvPr/>
        </p:nvSpPr>
        <p:spPr>
          <a:xfrm>
            <a:off x="273050" y="1255754"/>
            <a:ext cx="11489983" cy="4333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34290" indent="-285750" algn="just">
              <a:lnSpc>
                <a:spcPct val="150000"/>
              </a:lnSpc>
              <a:spcBef>
                <a:spcPts val="100"/>
              </a:spcBef>
              <a:spcAft>
                <a:spcPts val="240"/>
              </a:spcAft>
              <a:buFont typeface="Wingdings" panose="05000000000000000000" pitchFamily="2" charset="2"/>
              <a:buChar char="Ø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Activation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When the user senses a threat or feels unsafe, they can activate the band by pressing a button or triggering a specific gesture, depending on the design. </a:t>
            </a:r>
            <a:endParaRPr lang="en-I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4290" indent="-285750" algn="just">
              <a:lnSpc>
                <a:spcPct val="150000"/>
              </a:lnSpc>
              <a:spcBef>
                <a:spcPts val="100"/>
              </a:spcBef>
              <a:spcAft>
                <a:spcPts val="240"/>
              </a:spcAft>
              <a:buFont typeface="Wingdings" panose="05000000000000000000" pitchFamily="2" charset="2"/>
              <a:buChar char="Ø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Shock Mechanism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If the user is physically attacked, the band can deliver a non-lethal shock to the assailant upon activation. This shock is intended to deter the attacker and give the user a chance to escape.</a:t>
            </a:r>
            <a:endParaRPr lang="en-I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4290" indent="-285750" algn="just">
              <a:lnSpc>
                <a:spcPct val="150000"/>
              </a:lnSpc>
              <a:spcBef>
                <a:spcPts val="100"/>
              </a:spcBef>
              <a:spcAft>
                <a:spcPts val="240"/>
              </a:spcAft>
              <a:buFont typeface="Wingdings" panose="05000000000000000000" pitchFamily="2" charset="2"/>
              <a:buChar char="Ø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GPS Tracking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Simultaneously, the band activates its GPS system to pinpoint the user's real-time location. </a:t>
            </a:r>
            <a:endParaRPr lang="en-I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34290" indent="-285750" algn="just">
              <a:lnSpc>
                <a:spcPct val="150000"/>
              </a:lnSpc>
              <a:spcBef>
                <a:spcPts val="100"/>
              </a:spcBef>
              <a:spcAft>
                <a:spcPts val="240"/>
              </a:spcAft>
              <a:buFont typeface="Wingdings" panose="05000000000000000000" pitchFamily="2" charset="2"/>
              <a:buChar char="Ø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Alert Notification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The band sends an alert message with the user's location to predefined emergency contacts or a dedicated monitoring center via the GSM network.</a:t>
            </a:r>
            <a:endParaRPr lang="en-I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Emergency Response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The emergency contacts or monitoring center receive the alert and can take appropriate action, such as notifying local authorities or dispatching help to the user's location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187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2DC88296-4005-F52D-D6F5-526EBBD6EAF6}"/>
              </a:ext>
            </a:extLst>
          </p:cNvPr>
          <p:cNvSpPr/>
          <p:nvPr/>
        </p:nvSpPr>
        <p:spPr>
          <a:xfrm>
            <a:off x="4336856" y="6147640"/>
            <a:ext cx="3279267" cy="378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3115C973-0A18-A333-8336-A61F841D7FC8}"/>
              </a:ext>
            </a:extLst>
          </p:cNvPr>
          <p:cNvSpPr/>
          <p:nvPr/>
        </p:nvSpPr>
        <p:spPr>
          <a:xfrm>
            <a:off x="4418689" y="5502431"/>
            <a:ext cx="2832925" cy="28138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67F6DA89-2A1A-6730-01A6-2EED5A2AC625}"/>
              </a:ext>
            </a:extLst>
          </p:cNvPr>
          <p:cNvSpPr/>
          <p:nvPr/>
        </p:nvSpPr>
        <p:spPr>
          <a:xfrm>
            <a:off x="4331903" y="4806043"/>
            <a:ext cx="3173065" cy="3488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B24AEB30-44C1-5502-A178-E745E089D487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11</a:t>
            </a:fld>
            <a:endParaRPr lang="en-IN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DE8ACE-87D2-E854-4A1C-9C141D9CFDDA}"/>
              </a:ext>
            </a:extLst>
          </p:cNvPr>
          <p:cNvSpPr txBox="1"/>
          <p:nvPr/>
        </p:nvSpPr>
        <p:spPr>
          <a:xfrm>
            <a:off x="331518" y="399548"/>
            <a:ext cx="5711819" cy="545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5.2 FLOWCHART:</a:t>
            </a:r>
            <a:endParaRPr lang="en-IN" sz="2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D227850-9141-C5F9-3B60-3A5BB6416728}"/>
              </a:ext>
            </a:extLst>
          </p:cNvPr>
          <p:cNvSpPr/>
          <p:nvPr/>
        </p:nvSpPr>
        <p:spPr>
          <a:xfrm flipV="1">
            <a:off x="5535337" y="3428999"/>
            <a:ext cx="1055963" cy="30777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7B90434-A241-48D6-2B0A-3AB8FC4E980C}"/>
              </a:ext>
            </a:extLst>
          </p:cNvPr>
          <p:cNvSpPr/>
          <p:nvPr/>
        </p:nvSpPr>
        <p:spPr>
          <a:xfrm flipV="1">
            <a:off x="5368375" y="2706296"/>
            <a:ext cx="1349925" cy="11261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5B5AD9-605E-0AA7-4524-C1C1DF302315}"/>
              </a:ext>
            </a:extLst>
          </p:cNvPr>
          <p:cNvSpPr/>
          <p:nvPr/>
        </p:nvSpPr>
        <p:spPr>
          <a:xfrm>
            <a:off x="4991100" y="4343400"/>
            <a:ext cx="2156706" cy="146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5DDC31-55AC-15E0-ADA0-DB793F9358E9}"/>
              </a:ext>
            </a:extLst>
          </p:cNvPr>
          <p:cNvSpPr/>
          <p:nvPr/>
        </p:nvSpPr>
        <p:spPr>
          <a:xfrm>
            <a:off x="2731103" y="4103385"/>
            <a:ext cx="316898" cy="14533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6E971E3-EA48-A28C-1742-75DE749FA214}"/>
              </a:ext>
            </a:extLst>
          </p:cNvPr>
          <p:cNvSpPr/>
          <p:nvPr/>
        </p:nvSpPr>
        <p:spPr>
          <a:xfrm rot="5400000">
            <a:off x="3274750" y="4880578"/>
            <a:ext cx="838471" cy="8514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9D4358-38FB-99D6-7AF4-395EAAED359C}"/>
              </a:ext>
            </a:extLst>
          </p:cNvPr>
          <p:cNvSpPr/>
          <p:nvPr/>
        </p:nvSpPr>
        <p:spPr>
          <a:xfrm rot="9998678">
            <a:off x="2733583" y="5241730"/>
            <a:ext cx="307776" cy="8176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001E1ED-80BF-6BD5-5D51-2547618AB03B}"/>
              </a:ext>
            </a:extLst>
          </p:cNvPr>
          <p:cNvSpPr/>
          <p:nvPr/>
        </p:nvSpPr>
        <p:spPr>
          <a:xfrm rot="5400000">
            <a:off x="3649394" y="4153104"/>
            <a:ext cx="133424" cy="936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6352DEC-6D20-BFA4-DA3D-213C9F477999}"/>
              </a:ext>
            </a:extLst>
          </p:cNvPr>
          <p:cNvSpPr/>
          <p:nvPr/>
        </p:nvSpPr>
        <p:spPr>
          <a:xfrm rot="5400000" flipH="1">
            <a:off x="3624482" y="5237474"/>
            <a:ext cx="149091" cy="6580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76FCC7-EBB3-6689-285C-A417DA7D9F8D}"/>
              </a:ext>
            </a:extLst>
          </p:cNvPr>
          <p:cNvSpPr/>
          <p:nvPr/>
        </p:nvSpPr>
        <p:spPr>
          <a:xfrm flipV="1">
            <a:off x="3693986" y="5363356"/>
            <a:ext cx="117681" cy="2879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23B36FC-7478-36D2-F59D-930D333F6DB1}"/>
              </a:ext>
            </a:extLst>
          </p:cNvPr>
          <p:cNvSpPr/>
          <p:nvPr/>
        </p:nvSpPr>
        <p:spPr>
          <a:xfrm>
            <a:off x="4368800" y="897769"/>
            <a:ext cx="3234268" cy="36848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2866399-DBED-FCD9-66C9-EDB140FB0CEC}"/>
              </a:ext>
            </a:extLst>
          </p:cNvPr>
          <p:cNvSpPr/>
          <p:nvPr/>
        </p:nvSpPr>
        <p:spPr>
          <a:xfrm>
            <a:off x="4278803" y="2284044"/>
            <a:ext cx="3279267" cy="378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152649C-CA97-F594-51B0-F2CDFC86D1F5}"/>
              </a:ext>
            </a:extLst>
          </p:cNvPr>
          <p:cNvSpPr/>
          <p:nvPr/>
        </p:nvSpPr>
        <p:spPr>
          <a:xfrm>
            <a:off x="1409338" y="1608326"/>
            <a:ext cx="2760232" cy="34369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95B283-A8BC-405E-A1C7-9BC64D0FB803}"/>
              </a:ext>
            </a:extLst>
          </p:cNvPr>
          <p:cNvSpPr txBox="1"/>
          <p:nvPr/>
        </p:nvSpPr>
        <p:spPr>
          <a:xfrm>
            <a:off x="1394336" y="1597432"/>
            <a:ext cx="2929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NewRoman"/>
              </a:rPr>
              <a:t>The Safety band is turned off  </a:t>
            </a:r>
            <a:endParaRPr lang="en-IN" sz="1600" b="1" dirty="0">
              <a:latin typeface="TimesNewRoman"/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3778519E-F971-4644-0B76-7B122770791C}"/>
              </a:ext>
            </a:extLst>
          </p:cNvPr>
          <p:cNvSpPr/>
          <p:nvPr/>
        </p:nvSpPr>
        <p:spPr>
          <a:xfrm rot="10800000">
            <a:off x="4184456" y="1627327"/>
            <a:ext cx="1106226" cy="32469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48EA685-08AF-5726-55E4-1F277FD551C9}"/>
              </a:ext>
            </a:extLst>
          </p:cNvPr>
          <p:cNvSpPr/>
          <p:nvPr/>
        </p:nvSpPr>
        <p:spPr>
          <a:xfrm rot="5400000">
            <a:off x="5815569" y="1276446"/>
            <a:ext cx="340729" cy="3610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092523-85D0-8719-678D-56472D77819F}"/>
              </a:ext>
            </a:extLst>
          </p:cNvPr>
          <p:cNvSpPr txBox="1"/>
          <p:nvPr/>
        </p:nvSpPr>
        <p:spPr>
          <a:xfrm>
            <a:off x="4886546" y="931652"/>
            <a:ext cx="24517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NewRoman"/>
              </a:rPr>
              <a:t>During Attack Scenario  </a:t>
            </a:r>
            <a:endParaRPr lang="en-IN" sz="1600" b="1" dirty="0">
              <a:latin typeface="TimesNewRoman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97C735-B410-0EC6-A6F8-A427331FDD56}"/>
              </a:ext>
            </a:extLst>
          </p:cNvPr>
          <p:cNvSpPr txBox="1"/>
          <p:nvPr/>
        </p:nvSpPr>
        <p:spPr>
          <a:xfrm>
            <a:off x="4521200" y="2285389"/>
            <a:ext cx="2929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NewRoman"/>
              </a:rPr>
              <a:t>The Safety band is turned on  </a:t>
            </a:r>
            <a:endParaRPr lang="en-IN" sz="1600" b="1" dirty="0">
              <a:latin typeface="TimesNewRoman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99F964F-E3F0-0C3E-F9E7-0FA19F752726}"/>
              </a:ext>
            </a:extLst>
          </p:cNvPr>
          <p:cNvSpPr/>
          <p:nvPr/>
        </p:nvSpPr>
        <p:spPr>
          <a:xfrm>
            <a:off x="4323802" y="3030254"/>
            <a:ext cx="3234268" cy="52174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B7C9A06C-5A2F-50AA-9AAF-5E79E66EF00B}"/>
              </a:ext>
            </a:extLst>
          </p:cNvPr>
          <p:cNvSpPr/>
          <p:nvPr/>
        </p:nvSpPr>
        <p:spPr>
          <a:xfrm rot="5400000">
            <a:off x="5794816" y="2662979"/>
            <a:ext cx="340729" cy="3610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96C0ADEA-8589-3494-BE16-63A7B97950F5}"/>
              </a:ext>
            </a:extLst>
          </p:cNvPr>
          <p:cNvSpPr/>
          <p:nvPr/>
        </p:nvSpPr>
        <p:spPr>
          <a:xfrm rot="5400000">
            <a:off x="5801589" y="1975301"/>
            <a:ext cx="340729" cy="3610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94DDF4EE-8B79-6C28-9F5F-4D2B14FF218C}"/>
              </a:ext>
            </a:extLst>
          </p:cNvPr>
          <p:cNvSpPr/>
          <p:nvPr/>
        </p:nvSpPr>
        <p:spPr>
          <a:xfrm>
            <a:off x="5305567" y="1562787"/>
            <a:ext cx="1556965" cy="37701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EA47F02-C117-0B25-3921-CBDA3AB10805}"/>
              </a:ext>
            </a:extLst>
          </p:cNvPr>
          <p:cNvSpPr txBox="1"/>
          <p:nvPr/>
        </p:nvSpPr>
        <p:spPr>
          <a:xfrm>
            <a:off x="5337386" y="1580343"/>
            <a:ext cx="1517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NewRoman"/>
              </a:rPr>
              <a:t>Button Pressed </a:t>
            </a:r>
            <a:endParaRPr lang="en-IN" sz="1600" b="1" dirty="0">
              <a:latin typeface="TimesNewRoman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504DB22-0F23-5D67-10A8-A9DF8898D5D4}"/>
              </a:ext>
            </a:extLst>
          </p:cNvPr>
          <p:cNvSpPr txBox="1"/>
          <p:nvPr/>
        </p:nvSpPr>
        <p:spPr>
          <a:xfrm>
            <a:off x="4649055" y="3044218"/>
            <a:ext cx="2632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NewRoman"/>
              </a:rPr>
              <a:t>  The Camera and Message Module is initialized</a:t>
            </a:r>
            <a:endParaRPr lang="en-IN" sz="1600" b="1" dirty="0">
              <a:latin typeface="TimesNewRoman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CDE0BFA-04C9-3E6F-9510-F2AEEE07B22C}"/>
              </a:ext>
            </a:extLst>
          </p:cNvPr>
          <p:cNvSpPr txBox="1"/>
          <p:nvPr/>
        </p:nvSpPr>
        <p:spPr>
          <a:xfrm>
            <a:off x="4510340" y="1378483"/>
            <a:ext cx="519131" cy="343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NewRoman"/>
              </a:rPr>
              <a:t>NO</a:t>
            </a:r>
            <a:endParaRPr lang="en-IN" sz="1600" b="1" dirty="0">
              <a:latin typeface="TimesNewRoman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6F4EE89-280C-D1F4-F0F0-EFA30AEB37BE}"/>
              </a:ext>
            </a:extLst>
          </p:cNvPr>
          <p:cNvSpPr txBox="1"/>
          <p:nvPr/>
        </p:nvSpPr>
        <p:spPr>
          <a:xfrm>
            <a:off x="6177407" y="1988856"/>
            <a:ext cx="6851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NewRoman"/>
              </a:rPr>
              <a:t>YES</a:t>
            </a:r>
            <a:endParaRPr lang="en-IN" sz="1600" b="1" dirty="0">
              <a:latin typeface="TimesNewRoman"/>
            </a:endParaRP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7102D831-78C3-189E-A5C9-99F078E924E5}"/>
              </a:ext>
            </a:extLst>
          </p:cNvPr>
          <p:cNvSpPr/>
          <p:nvPr/>
        </p:nvSpPr>
        <p:spPr>
          <a:xfrm rot="5400000">
            <a:off x="5794816" y="3576348"/>
            <a:ext cx="340729" cy="3610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6E5D76A5-2804-16AB-7E67-E18D40A4DB63}"/>
              </a:ext>
            </a:extLst>
          </p:cNvPr>
          <p:cNvSpPr/>
          <p:nvPr/>
        </p:nvSpPr>
        <p:spPr>
          <a:xfrm>
            <a:off x="4323802" y="3940990"/>
            <a:ext cx="3234268" cy="52174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TimesNewRoman"/>
              </a:rPr>
              <a:t>The Camera and Message Module is initialized</a:t>
            </a:r>
            <a:endParaRPr lang="en-IN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15DED3F-B4E9-BCB3-FB03-B21B2399E900}"/>
              </a:ext>
            </a:extLst>
          </p:cNvPr>
          <p:cNvSpPr txBox="1"/>
          <p:nvPr/>
        </p:nvSpPr>
        <p:spPr>
          <a:xfrm>
            <a:off x="4304076" y="3961734"/>
            <a:ext cx="32342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NewRoman"/>
              </a:rPr>
              <a:t>  Emergency SMS sent to contacts with Location via GSM</a:t>
            </a:r>
            <a:endParaRPr lang="en-IN" sz="1600" b="1" dirty="0">
              <a:latin typeface="TimesNewRoman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221560A-C1D9-381C-9903-C207AD4E013A}"/>
              </a:ext>
            </a:extLst>
          </p:cNvPr>
          <p:cNvSpPr txBox="1"/>
          <p:nvPr/>
        </p:nvSpPr>
        <p:spPr>
          <a:xfrm>
            <a:off x="4301301" y="4794721"/>
            <a:ext cx="32342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NewRoman"/>
              </a:rPr>
              <a:t>The Shock Generator is turned on</a:t>
            </a:r>
            <a:endParaRPr lang="en-IN" sz="1600" b="1" dirty="0">
              <a:latin typeface="TimesNewRoman"/>
            </a:endParaRPr>
          </a:p>
        </p:txBody>
      </p:sp>
      <p:sp>
        <p:nvSpPr>
          <p:cNvPr id="49" name="Arrow: Right 48">
            <a:extLst>
              <a:ext uri="{FF2B5EF4-FFF2-40B4-BE49-F238E27FC236}">
                <a16:creationId xmlns:a16="http://schemas.microsoft.com/office/drawing/2014/main" id="{F2228938-6A2E-451B-247B-1E9A943C1E93}"/>
              </a:ext>
            </a:extLst>
          </p:cNvPr>
          <p:cNvSpPr/>
          <p:nvPr/>
        </p:nvSpPr>
        <p:spPr>
          <a:xfrm rot="5400000">
            <a:off x="5794816" y="4457617"/>
            <a:ext cx="340729" cy="3610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7E88A47E-F0BA-72DD-C98D-7A92CC97D637}"/>
              </a:ext>
            </a:extLst>
          </p:cNvPr>
          <p:cNvSpPr/>
          <p:nvPr/>
        </p:nvSpPr>
        <p:spPr>
          <a:xfrm rot="5400000">
            <a:off x="5807102" y="5151549"/>
            <a:ext cx="340729" cy="3610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AC1EB68-A0AD-8564-8C7D-2004F5319F7E}"/>
              </a:ext>
            </a:extLst>
          </p:cNvPr>
          <p:cNvSpPr txBox="1"/>
          <p:nvPr/>
        </p:nvSpPr>
        <p:spPr>
          <a:xfrm>
            <a:off x="4510340" y="5470698"/>
            <a:ext cx="2832925" cy="340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NewRoman"/>
              </a:rPr>
              <a:t>Shocking the assailant</a:t>
            </a:r>
            <a:endParaRPr lang="en-IN" sz="1600" b="1" dirty="0">
              <a:latin typeface="TimesNewRoman"/>
            </a:endParaRPr>
          </a:p>
        </p:txBody>
      </p:sp>
      <p:sp>
        <p:nvSpPr>
          <p:cNvPr id="58" name="Arrow: Right 57">
            <a:extLst>
              <a:ext uri="{FF2B5EF4-FFF2-40B4-BE49-F238E27FC236}">
                <a16:creationId xmlns:a16="http://schemas.microsoft.com/office/drawing/2014/main" id="{70B71270-2B17-0046-F865-0679882D61E6}"/>
              </a:ext>
            </a:extLst>
          </p:cNvPr>
          <p:cNvSpPr/>
          <p:nvPr/>
        </p:nvSpPr>
        <p:spPr>
          <a:xfrm rot="5400000">
            <a:off x="5770873" y="5795478"/>
            <a:ext cx="340729" cy="3610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FB1C0D6-AF75-762E-D137-EC6E0B29C107}"/>
              </a:ext>
            </a:extLst>
          </p:cNvPr>
          <p:cNvSpPr txBox="1"/>
          <p:nvPr/>
        </p:nvSpPr>
        <p:spPr>
          <a:xfrm>
            <a:off x="4368800" y="6127185"/>
            <a:ext cx="32342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NewRoman"/>
              </a:rPr>
              <a:t>The Shock Generator is turned off</a:t>
            </a:r>
            <a:endParaRPr lang="en-IN" sz="1600" b="1" dirty="0">
              <a:latin typeface="TimesNewRoman"/>
            </a:endParaRPr>
          </a:p>
        </p:txBody>
      </p:sp>
    </p:spTree>
    <p:extLst>
      <p:ext uri="{BB962C8B-B14F-4D97-AF65-F5344CB8AC3E}">
        <p14:creationId xmlns:p14="http://schemas.microsoft.com/office/powerpoint/2010/main" val="1394621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2599D0-5211-229E-22F0-C9B363C3176C}"/>
              </a:ext>
            </a:extLst>
          </p:cNvPr>
          <p:cNvSpPr txBox="1"/>
          <p:nvPr/>
        </p:nvSpPr>
        <p:spPr>
          <a:xfrm>
            <a:off x="331172" y="379006"/>
            <a:ext cx="8375506" cy="545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HARDWARE/SOFTWARE REQUIRED</a:t>
            </a:r>
            <a:endParaRPr lang="en-IN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96507-A1DC-E63A-A625-921C94B863D1}"/>
              </a:ext>
            </a:extLst>
          </p:cNvPr>
          <p:cNvSpPr txBox="1"/>
          <p:nvPr/>
        </p:nvSpPr>
        <p:spPr>
          <a:xfrm>
            <a:off x="779350" y="1273330"/>
            <a:ext cx="2962656" cy="5225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1300" marR="685800">
              <a:spcBef>
                <a:spcPts val="325"/>
              </a:spcBef>
              <a:spcAft>
                <a:spcPts val="0"/>
              </a:spcAft>
            </a:pPr>
            <a:r>
              <a:rPr lang="en-US" sz="20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Hardware:                                                           </a:t>
            </a:r>
            <a:endParaRPr lang="en-IN" sz="2800" b="1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41300" marR="685800">
              <a:spcBef>
                <a:spcPts val="325"/>
              </a:spcBef>
              <a:spcAft>
                <a:spcPts val="0"/>
              </a:spcAft>
            </a:pPr>
            <a:r>
              <a:rPr lang="en-US" sz="2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800" b="1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SzPts val="1200"/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ESP32 </a:t>
            </a:r>
            <a:endParaRPr lang="en-IN" sz="20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SzPts val="1200"/>
              <a:buFont typeface="Symbol" panose="05050102010706020507" pitchFamily="18" charset="2"/>
              <a:buChar char=""/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2.4 inch TFT display</a:t>
            </a:r>
            <a:endParaRPr lang="en-IN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SzPts val="1200"/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Node MCU</a:t>
            </a:r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SzPts val="1200"/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Bluetooth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SzPts val="1200"/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Shock generator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SzPts val="1200"/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Switch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SzPts val="1200"/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ESP32 Cam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era Module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SzPts val="1200"/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  <a:p>
            <a:pPr marL="342900" lvl="0" indent="-342900" algn="just">
              <a:lnSpc>
                <a:spcPct val="150000"/>
              </a:lnSpc>
              <a:buSzPts val="1200"/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Heartrate Sensor</a:t>
            </a:r>
          </a:p>
          <a:p>
            <a:pPr marL="342900" lvl="0" indent="-342900" algn="just">
              <a:lnSpc>
                <a:spcPct val="150000"/>
              </a:lnSpc>
              <a:buSzPts val="1200"/>
              <a:buFont typeface="Symbol" panose="05050102010706020507" pitchFamily="18" charset="2"/>
              <a:buChar char="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Temperature Probe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80BABC-1EC0-5832-E8B8-60031122E751}"/>
              </a:ext>
            </a:extLst>
          </p:cNvPr>
          <p:cNvSpPr txBox="1"/>
          <p:nvPr/>
        </p:nvSpPr>
        <p:spPr>
          <a:xfrm>
            <a:off x="6201405" y="1091906"/>
            <a:ext cx="2408022" cy="1834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1300" marR="685800">
              <a:spcBef>
                <a:spcPts val="325"/>
              </a:spcBef>
              <a:spcAft>
                <a:spcPts val="0"/>
              </a:spcAft>
            </a:pPr>
            <a:r>
              <a:rPr lang="en-US" sz="2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en-US" sz="20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Software:</a:t>
            </a:r>
          </a:p>
          <a:p>
            <a:pPr marL="241300" marR="685800">
              <a:spcBef>
                <a:spcPts val="325"/>
              </a:spcBef>
              <a:spcAft>
                <a:spcPts val="0"/>
              </a:spcAft>
            </a:pPr>
            <a:endParaRPr lang="en-IN" sz="2800" b="1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Embedded C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Arduino IDE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B32FEFFF-5B2B-19F1-277F-2E8861009C2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12</a:t>
            </a:fld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530196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2599D0-5211-229E-22F0-C9B363C3176C}"/>
              </a:ext>
            </a:extLst>
          </p:cNvPr>
          <p:cNvSpPr txBox="1"/>
          <p:nvPr/>
        </p:nvSpPr>
        <p:spPr>
          <a:xfrm>
            <a:off x="291416" y="523341"/>
            <a:ext cx="8375506" cy="404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HARDWARE COMPONENTS</a:t>
            </a:r>
            <a:endParaRPr lang="en-IN" sz="2800" dirty="0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B32FEFFF-5B2B-19F1-277F-2E8861009C2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13</a:t>
            </a:fld>
            <a:endParaRPr lang="en-IN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CD347E-1189-5BDA-51E1-0C7E034483E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9" t="17143" r="51158" b="14580"/>
          <a:stretch/>
        </p:blipFill>
        <p:spPr>
          <a:xfrm rot="20991087">
            <a:off x="7865877" y="1676880"/>
            <a:ext cx="3554520" cy="25702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83CAB53-8FA6-7E63-9A8E-0154A92134F0}"/>
              </a:ext>
            </a:extLst>
          </p:cNvPr>
          <p:cNvSpPr txBox="1"/>
          <p:nvPr/>
        </p:nvSpPr>
        <p:spPr>
          <a:xfrm>
            <a:off x="490329" y="1359179"/>
            <a:ext cx="7768579" cy="37820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Microcontroller: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Tensilica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32-bit Single-/Dual-core CPU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Xtensa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LX6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Voltage: 3.3V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448 KB of ROM for booting and core functions.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520 KB of on-chip SRAM for data and instructions.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4MB of Flash Memory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16 KB SRAM in RTC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32 Multifunctional GPIO pins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Analog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Pins (DAC): 3 SPIs: 2 I2Cs</a:t>
            </a:r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Clock Speed: 240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Mhz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BDEDEE-85C8-4055-0396-F92CA2AF5312}"/>
              </a:ext>
            </a:extLst>
          </p:cNvPr>
          <p:cNvSpPr txBox="1"/>
          <p:nvPr/>
        </p:nvSpPr>
        <p:spPr>
          <a:xfrm>
            <a:off x="649224" y="901105"/>
            <a:ext cx="2952104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8.1 </a:t>
            </a:r>
            <a:r>
              <a:rPr lang="en-IN" b="1" u="sng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ESP-32 </a:t>
            </a:r>
            <a:endParaRPr lang="en-IN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501327-6915-8F74-6273-0D8BB14D45A1}"/>
              </a:ext>
            </a:extLst>
          </p:cNvPr>
          <p:cNvSpPr txBox="1"/>
          <p:nvPr/>
        </p:nvSpPr>
        <p:spPr>
          <a:xfrm>
            <a:off x="8666922" y="4267668"/>
            <a:ext cx="2952104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Fig. </a:t>
            </a:r>
            <a:r>
              <a:rPr lang="en-IN" b="1" u="sng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ESP-32</a:t>
            </a:r>
            <a:endParaRPr lang="en-IN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365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B32FEFFF-5B2B-19F1-277F-2E8861009C2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14</a:t>
            </a:fld>
            <a:endParaRPr lang="en-IN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561AEC-028C-4351-A9E6-2378CC501A72}"/>
              </a:ext>
            </a:extLst>
          </p:cNvPr>
          <p:cNvSpPr txBox="1"/>
          <p:nvPr/>
        </p:nvSpPr>
        <p:spPr>
          <a:xfrm>
            <a:off x="616399" y="1132448"/>
            <a:ext cx="7068129" cy="2674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voltage: 3.7 - 6V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Current: 4A Output voltage: DC 200-400KV (Please be sure to use safety when used)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current: 0.5A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voltage bipolar discharge distance: 15mm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type: pulse current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Structure: High and low voltage integrated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73C75B9-4604-5C26-4CBA-21222DA2F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291" y="3622000"/>
            <a:ext cx="4630310" cy="26045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041D7DB-096D-42C5-940A-FDCAFBF1595C}"/>
              </a:ext>
            </a:extLst>
          </p:cNvPr>
          <p:cNvSpPr txBox="1"/>
          <p:nvPr/>
        </p:nvSpPr>
        <p:spPr>
          <a:xfrm>
            <a:off x="649224" y="4129723"/>
            <a:ext cx="6149008" cy="2535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Trigger Voltage (Voltage across coil) 5V DC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Trigger Current (Nominal current) 70mA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AC load current 7A / 250 - 10A/ 125VAC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DC load current 12A / 120 - 10A / 28VDC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time 10msec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Release time 5msec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332D54-4895-75F5-4957-3AFA60A20D6F}"/>
              </a:ext>
            </a:extLst>
          </p:cNvPr>
          <p:cNvSpPr txBox="1"/>
          <p:nvPr/>
        </p:nvSpPr>
        <p:spPr>
          <a:xfrm>
            <a:off x="649224" y="777809"/>
            <a:ext cx="6912719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8.2 400KV STEP UP POWER MODULE (</a:t>
            </a:r>
            <a:r>
              <a:rPr lang="en-IN" b="1" u="sng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SHOCK GENERATOR )</a:t>
            </a:r>
            <a:endParaRPr lang="en-IN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B45171-83EC-6D05-013A-8DAD97463307}"/>
              </a:ext>
            </a:extLst>
          </p:cNvPr>
          <p:cNvSpPr txBox="1"/>
          <p:nvPr/>
        </p:nvSpPr>
        <p:spPr>
          <a:xfrm>
            <a:off x="616399" y="3726035"/>
            <a:ext cx="5049211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8.3 </a:t>
            </a:r>
            <a:r>
              <a:rPr lang="en-IN" b="1" u="sng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HL-JQC-3FC(T73) RELAY</a:t>
            </a:r>
            <a:endParaRPr lang="en-IN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5283B0-FA2F-C8E0-3433-1F145354408C}"/>
              </a:ext>
            </a:extLst>
          </p:cNvPr>
          <p:cNvSpPr txBox="1"/>
          <p:nvPr/>
        </p:nvSpPr>
        <p:spPr>
          <a:xfrm>
            <a:off x="7807113" y="3257278"/>
            <a:ext cx="5049211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sz="12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Fig. 400V STEP POWER MODULE</a:t>
            </a:r>
            <a:endParaRPr lang="en-IN" sz="1200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B15881-2BBD-6E08-3C88-973B1F70C531}"/>
              </a:ext>
            </a:extLst>
          </p:cNvPr>
          <p:cNvSpPr txBox="1"/>
          <p:nvPr/>
        </p:nvSpPr>
        <p:spPr>
          <a:xfrm>
            <a:off x="8096945" y="6123174"/>
            <a:ext cx="5049211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sz="12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 HL-JQC-3FC(T73) RELAY</a:t>
            </a:r>
            <a:endParaRPr lang="en-IN" sz="12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ED6320-B9F2-5AA0-7735-53617E8C8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870" t="52593"/>
          <a:stretch/>
        </p:blipFill>
        <p:spPr>
          <a:xfrm>
            <a:off x="7684528" y="840812"/>
            <a:ext cx="2937022" cy="24298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B06EE6-B41E-7E76-12D0-E7709F9271CA}"/>
              </a:ext>
            </a:extLst>
          </p:cNvPr>
          <p:cNvSpPr txBox="1"/>
          <p:nvPr/>
        </p:nvSpPr>
        <p:spPr>
          <a:xfrm>
            <a:off x="291416" y="523341"/>
            <a:ext cx="8375506" cy="404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HARDWARE COMPONENTS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258169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B32FEFFF-5B2B-19F1-277F-2E8861009C2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15</a:t>
            </a:fld>
            <a:endParaRPr lang="en-IN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332D54-4895-75F5-4957-3AFA60A20D6F}"/>
              </a:ext>
            </a:extLst>
          </p:cNvPr>
          <p:cNvSpPr txBox="1"/>
          <p:nvPr/>
        </p:nvSpPr>
        <p:spPr>
          <a:xfrm>
            <a:off x="350586" y="894061"/>
            <a:ext cx="5049211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8.4 Temperature Probe</a:t>
            </a:r>
            <a:r>
              <a:rPr lang="en-IN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DS18B20)</a:t>
            </a:r>
            <a:endParaRPr lang="en-IN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5283B0-FA2F-C8E0-3433-1F145354408C}"/>
              </a:ext>
            </a:extLst>
          </p:cNvPr>
          <p:cNvSpPr txBox="1"/>
          <p:nvPr/>
        </p:nvSpPr>
        <p:spPr>
          <a:xfrm>
            <a:off x="7665636" y="4823718"/>
            <a:ext cx="5049211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sz="12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Fig. Temperature Probe</a:t>
            </a:r>
            <a:endParaRPr lang="en-IN" sz="1200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333E088-AB79-F877-0D80-7BB8332BC6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3140510"/>
              </p:ext>
            </p:extLst>
          </p:nvPr>
        </p:nvGraphicFramePr>
        <p:xfrm>
          <a:off x="350586" y="1384258"/>
          <a:ext cx="6659814" cy="2273342"/>
        </p:xfrm>
        <a:graphic>
          <a:graphicData uri="http://schemas.openxmlformats.org/drawingml/2006/table">
            <a:tbl>
              <a:tblPr/>
              <a:tblGrid>
                <a:gridCol w="1498516">
                  <a:extLst>
                    <a:ext uri="{9D8B030D-6E8A-4147-A177-3AD203B41FA5}">
                      <a16:colId xmlns:a16="http://schemas.microsoft.com/office/drawing/2014/main" val="311050281"/>
                    </a:ext>
                  </a:extLst>
                </a:gridCol>
                <a:gridCol w="5161298">
                  <a:extLst>
                    <a:ext uri="{9D8B030D-6E8A-4147-A177-3AD203B41FA5}">
                      <a16:colId xmlns:a16="http://schemas.microsoft.com/office/drawing/2014/main" val="1195760554"/>
                    </a:ext>
                  </a:extLst>
                </a:gridCol>
              </a:tblGrid>
              <a:tr h="385541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Range-</a:t>
                      </a: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IN" sz="1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-55°C to 125°</a:t>
                      </a:r>
                      <a:r>
                        <a:rPr lang="en-I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559910"/>
                  </a:ext>
                </a:extLst>
              </a:tr>
              <a:tr h="385541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Accuracy-</a:t>
                      </a: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+-0.5°C </a:t>
                      </a:r>
                      <a:endParaRPr lang="en-US" sz="1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3548821"/>
                  </a:ext>
                </a:extLst>
              </a:tr>
              <a:tr h="385541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Levels-</a:t>
                      </a: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I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 and 5 Volt</a:t>
                      </a: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92994"/>
                  </a:ext>
                </a:extLst>
              </a:tr>
              <a:tr h="731178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Power-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endParaRPr lang="en-IN" sz="1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I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+12 Volt 3,5 mA (+5,5 .... +20 Volt)-5 Volt 1 mA (-4,5 ....-8 Volt)</a:t>
                      </a: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697597"/>
                  </a:ext>
                </a:extLst>
              </a:tr>
              <a:tr h="385541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IN" sz="1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Dimension-</a:t>
                      </a:r>
                      <a:endParaRPr lang="en-IN" sz="1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I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224 x 120 x 60 + 40 mm</a:t>
                      </a:r>
                    </a:p>
                  </a:txBody>
                  <a:tcPr marL="15835" marR="15835" marT="15835" marB="1583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647021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D7F1CE77-E0A8-4A65-2071-21214EB4D8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46" t="33047" r="10868" b="17254"/>
          <a:stretch/>
        </p:blipFill>
        <p:spPr>
          <a:xfrm>
            <a:off x="7416800" y="1613296"/>
            <a:ext cx="3265715" cy="32292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61B41E-96D9-ECFA-3B2B-1F4DE2577B00}"/>
              </a:ext>
            </a:extLst>
          </p:cNvPr>
          <p:cNvSpPr txBox="1"/>
          <p:nvPr/>
        </p:nvSpPr>
        <p:spPr>
          <a:xfrm>
            <a:off x="291416" y="523341"/>
            <a:ext cx="8375506" cy="404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HARDWARE COMPONENTS</a:t>
            </a:r>
            <a:endParaRPr lang="en-IN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D9F3A0-4165-3FDA-1DB5-35A79C329CB7}"/>
              </a:ext>
            </a:extLst>
          </p:cNvPr>
          <p:cNvSpPr txBox="1"/>
          <p:nvPr/>
        </p:nvSpPr>
        <p:spPr>
          <a:xfrm>
            <a:off x="291416" y="3854246"/>
            <a:ext cx="48803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Waterproof Digital stainless steel probe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Length-          100cm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It provides 9bit to 12-bit  Celsius temperature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114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B32FEFFF-5B2B-19F1-277F-2E8861009C2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16</a:t>
            </a:fld>
            <a:endParaRPr lang="en-IN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332D54-4895-75F5-4957-3AFA60A20D6F}"/>
              </a:ext>
            </a:extLst>
          </p:cNvPr>
          <p:cNvSpPr txBox="1"/>
          <p:nvPr/>
        </p:nvSpPr>
        <p:spPr>
          <a:xfrm>
            <a:off x="350586" y="874971"/>
            <a:ext cx="5049211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8.6 Heartrate Sensor</a:t>
            </a:r>
            <a:endParaRPr lang="en-IN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5283B0-FA2F-C8E0-3433-1F145354408C}"/>
              </a:ext>
            </a:extLst>
          </p:cNvPr>
          <p:cNvSpPr txBox="1"/>
          <p:nvPr/>
        </p:nvSpPr>
        <p:spPr>
          <a:xfrm>
            <a:off x="7410869" y="3060849"/>
            <a:ext cx="1696078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sz="12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Fig. Heartrate Sensor</a:t>
            </a:r>
            <a:endParaRPr lang="en-IN" sz="1200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FF6B93D-4D41-E909-2E4B-CEBC2347C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905706"/>
              </p:ext>
            </p:extLst>
          </p:nvPr>
        </p:nvGraphicFramePr>
        <p:xfrm>
          <a:off x="350586" y="1400021"/>
          <a:ext cx="4877283" cy="1663148"/>
        </p:xfrm>
        <a:graphic>
          <a:graphicData uri="http://schemas.openxmlformats.org/drawingml/2006/table">
            <a:tbl>
              <a:tblPr/>
              <a:tblGrid>
                <a:gridCol w="2253721">
                  <a:extLst>
                    <a:ext uri="{9D8B030D-6E8A-4147-A177-3AD203B41FA5}">
                      <a16:colId xmlns:a16="http://schemas.microsoft.com/office/drawing/2014/main" val="3192369875"/>
                    </a:ext>
                  </a:extLst>
                </a:gridCol>
                <a:gridCol w="2623562">
                  <a:extLst>
                    <a:ext uri="{9D8B030D-6E8A-4147-A177-3AD203B41FA5}">
                      <a16:colId xmlns:a16="http://schemas.microsoft.com/office/drawing/2014/main" val="3748996151"/>
                    </a:ext>
                  </a:extLst>
                </a:gridCol>
              </a:tblGrid>
              <a:tr h="234362"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 supply voltage-</a:t>
                      </a:r>
                    </a:p>
                  </a:txBody>
                  <a:tcPr marL="34466" marR="34466" marT="17233" marB="17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3.3V ~ 5V</a:t>
                      </a:r>
                    </a:p>
                  </a:txBody>
                  <a:tcPr marL="34466" marR="34466" marT="17233" marB="17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7107715"/>
                  </a:ext>
                </a:extLst>
              </a:tr>
              <a:tr h="507681"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PCB Diameter (mm)-</a:t>
                      </a:r>
                    </a:p>
                  </a:txBody>
                  <a:tcPr marL="34466" marR="34466" marT="17233" marB="17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marL="34466" marR="34466" marT="17233" marB="17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881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Package Dimensions -</a:t>
                      </a:r>
                    </a:p>
                  </a:txBody>
                  <a:tcPr marL="34466" marR="34466" marT="17233" marB="17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× 6 × 2 cm</a:t>
                      </a:r>
                    </a:p>
                  </a:txBody>
                  <a:tcPr marL="34466" marR="34466" marT="17233" marB="17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8845576"/>
                  </a:ext>
                </a:extLst>
              </a:tr>
              <a:tr h="537895"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 -</a:t>
                      </a:r>
                    </a:p>
                  </a:txBody>
                  <a:tcPr marL="34466" marR="34466" marT="17233" marB="17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 grams</a:t>
                      </a:r>
                    </a:p>
                  </a:txBody>
                  <a:tcPr marL="34466" marR="34466" marT="17233" marB="17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72625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11E0C011-579B-CCC7-CEAD-A086C604F9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10" t="28946" r="53333" b="21017"/>
          <a:stretch/>
        </p:blipFill>
        <p:spPr>
          <a:xfrm>
            <a:off x="7118298" y="948496"/>
            <a:ext cx="2761730" cy="22287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1536522-4932-D8DA-DD93-C4289A60CE20}"/>
              </a:ext>
            </a:extLst>
          </p:cNvPr>
          <p:cNvSpPr txBox="1"/>
          <p:nvPr/>
        </p:nvSpPr>
        <p:spPr>
          <a:xfrm>
            <a:off x="301144" y="2948196"/>
            <a:ext cx="5049211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8.7 ESP Camera Module</a:t>
            </a:r>
            <a:endParaRPr lang="en-IN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682BD45-4B71-A929-CC26-BF58C37BFA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941736"/>
              </p:ext>
            </p:extLst>
          </p:nvPr>
        </p:nvGraphicFramePr>
        <p:xfrm>
          <a:off x="322944" y="3360369"/>
          <a:ext cx="6488164" cy="3188152"/>
        </p:xfrm>
        <a:graphic>
          <a:graphicData uri="http://schemas.openxmlformats.org/drawingml/2006/table">
            <a:tbl>
              <a:tblPr/>
              <a:tblGrid>
                <a:gridCol w="2847536">
                  <a:extLst>
                    <a:ext uri="{9D8B030D-6E8A-4147-A177-3AD203B41FA5}">
                      <a16:colId xmlns:a16="http://schemas.microsoft.com/office/drawing/2014/main" val="2734662564"/>
                    </a:ext>
                  </a:extLst>
                </a:gridCol>
                <a:gridCol w="3640628">
                  <a:extLst>
                    <a:ext uri="{9D8B030D-6E8A-4147-A177-3AD203B41FA5}">
                      <a16:colId xmlns:a16="http://schemas.microsoft.com/office/drawing/2014/main" val="329965620"/>
                    </a:ext>
                  </a:extLst>
                </a:gridCol>
              </a:tblGrid>
              <a:tr h="398519"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 Voltage (Volt)-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7260513"/>
                  </a:ext>
                </a:extLst>
              </a:tr>
              <a:tr h="398519"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Operating Temperature (°C)-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-20 ~ 85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762056"/>
                  </a:ext>
                </a:extLst>
              </a:tr>
              <a:tr h="398519"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SPI Flash-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Default 32Mbit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113270"/>
                  </a:ext>
                </a:extLst>
              </a:tr>
              <a:tr h="398519"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Bluetooth-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Bluetooth 4.2 BR/EDR and BLE standards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721069"/>
                  </a:ext>
                </a:extLst>
              </a:tr>
              <a:tr h="398519"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RAM-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520KB SRAM + 4MB PSRAM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749453"/>
                  </a:ext>
                </a:extLst>
              </a:tr>
              <a:tr h="398519"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Wi-Fi-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802.11 b/g/n/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609178"/>
                  </a:ext>
                </a:extLst>
              </a:tr>
              <a:tr h="398519"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Package Dimensions -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 x 9 x 5cms 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8599044"/>
                  </a:ext>
                </a:extLst>
              </a:tr>
              <a:tr h="398519"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 -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 grams</a:t>
                      </a:r>
                    </a:p>
                  </a:txBody>
                  <a:tcPr marL="11552" marR="11552" marT="5776" marB="57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84118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A8F0F74-BBE6-1460-B768-DD4E918828AF}"/>
              </a:ext>
            </a:extLst>
          </p:cNvPr>
          <p:cNvSpPr txBox="1"/>
          <p:nvPr/>
        </p:nvSpPr>
        <p:spPr>
          <a:xfrm>
            <a:off x="7926126" y="6064023"/>
            <a:ext cx="2467048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sz="12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Fig. ESP32 Camera Module</a:t>
            </a:r>
            <a:endParaRPr lang="en-IN" sz="1200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CBB260-FC95-E797-BC71-F3DE907641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2" t="27607" r="50000" b="29919"/>
          <a:stretch/>
        </p:blipFill>
        <p:spPr>
          <a:xfrm>
            <a:off x="6841647" y="3566156"/>
            <a:ext cx="4247267" cy="24621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E80529-8857-C05D-7CA2-DD71C9E25323}"/>
              </a:ext>
            </a:extLst>
          </p:cNvPr>
          <p:cNvSpPr txBox="1"/>
          <p:nvPr/>
        </p:nvSpPr>
        <p:spPr>
          <a:xfrm>
            <a:off x="291416" y="523341"/>
            <a:ext cx="8375506" cy="404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HARDWARE COMPONENTS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367964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B32FEFFF-5B2B-19F1-277F-2E8861009C2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17</a:t>
            </a:fld>
            <a:endParaRPr lang="en-IN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332D54-4895-75F5-4957-3AFA60A20D6F}"/>
              </a:ext>
            </a:extLst>
          </p:cNvPr>
          <p:cNvSpPr txBox="1"/>
          <p:nvPr/>
        </p:nvSpPr>
        <p:spPr>
          <a:xfrm>
            <a:off x="325865" y="689510"/>
            <a:ext cx="7472614" cy="976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8.6 GSM module(</a:t>
            </a:r>
            <a:r>
              <a:rPr lang="en-IN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SimCom</a:t>
            </a:r>
            <a:r>
              <a:rPr lang="en-IN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SIM900A GSM Module with SMA Antenna)</a:t>
            </a:r>
          </a:p>
          <a:p>
            <a:pPr marR="91440" algn="just">
              <a:lnSpc>
                <a:spcPct val="150000"/>
              </a:lnSpc>
              <a:spcAft>
                <a:spcPts val="800"/>
              </a:spcAft>
            </a:pPr>
            <a:endParaRPr lang="en-IN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5283B0-FA2F-C8E0-3433-1F145354408C}"/>
              </a:ext>
            </a:extLst>
          </p:cNvPr>
          <p:cNvSpPr txBox="1"/>
          <p:nvPr/>
        </p:nvSpPr>
        <p:spPr>
          <a:xfrm>
            <a:off x="8258908" y="3175477"/>
            <a:ext cx="1696078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sz="12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Fig. GSM Module</a:t>
            </a:r>
            <a:endParaRPr lang="en-IN" sz="1200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536522-4932-D8DA-DD93-C4289A60CE20}"/>
              </a:ext>
            </a:extLst>
          </p:cNvPr>
          <p:cNvSpPr txBox="1"/>
          <p:nvPr/>
        </p:nvSpPr>
        <p:spPr>
          <a:xfrm>
            <a:off x="315370" y="2687394"/>
            <a:ext cx="7522056" cy="976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8.7 </a:t>
            </a:r>
            <a:r>
              <a:rPr lang="en-IN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Neo 6M GPS Module</a:t>
            </a:r>
          </a:p>
          <a:p>
            <a:pPr marR="91440" algn="just">
              <a:lnSpc>
                <a:spcPct val="150000"/>
              </a:lnSpc>
              <a:spcAft>
                <a:spcPts val="800"/>
              </a:spcAft>
            </a:pPr>
            <a:endParaRPr lang="en-IN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8F0F74-BBE6-1460-B768-DD4E918828AF}"/>
              </a:ext>
            </a:extLst>
          </p:cNvPr>
          <p:cNvSpPr txBox="1"/>
          <p:nvPr/>
        </p:nvSpPr>
        <p:spPr>
          <a:xfrm>
            <a:off x="8521212" y="6084766"/>
            <a:ext cx="2467048" cy="336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91440" algn="just">
              <a:lnSpc>
                <a:spcPct val="150000"/>
              </a:lnSpc>
              <a:spcAft>
                <a:spcPts val="800"/>
              </a:spcAft>
            </a:pPr>
            <a:r>
              <a:rPr lang="en-IN" sz="12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Fig. GPS Module</a:t>
            </a:r>
            <a:endParaRPr lang="en-IN" sz="1200" b="1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9A6AD14-6B0C-33C6-DA39-2B290C1DD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03071"/>
              </p:ext>
            </p:extLst>
          </p:nvPr>
        </p:nvGraphicFramePr>
        <p:xfrm>
          <a:off x="357610" y="1139256"/>
          <a:ext cx="3593570" cy="1642580"/>
        </p:xfrm>
        <a:graphic>
          <a:graphicData uri="http://schemas.openxmlformats.org/drawingml/2006/table">
            <a:tbl>
              <a:tblPr/>
              <a:tblGrid>
                <a:gridCol w="1430941">
                  <a:extLst>
                    <a:ext uri="{9D8B030D-6E8A-4147-A177-3AD203B41FA5}">
                      <a16:colId xmlns:a16="http://schemas.microsoft.com/office/drawing/2014/main" val="3893458395"/>
                    </a:ext>
                  </a:extLst>
                </a:gridCol>
                <a:gridCol w="2162629">
                  <a:extLst>
                    <a:ext uri="{9D8B030D-6E8A-4147-A177-3AD203B41FA5}">
                      <a16:colId xmlns:a16="http://schemas.microsoft.com/office/drawing/2014/main" val="2069197687"/>
                    </a:ext>
                  </a:extLst>
                </a:gridCol>
              </a:tblGrid>
              <a:tr h="433294"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 -</a:t>
                      </a: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SIM900A</a:t>
                      </a: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952844"/>
                  </a:ext>
                </a:extLst>
              </a:tr>
              <a:tr h="324250"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Baud Rate -</a:t>
                      </a: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1200-115200</a:t>
                      </a: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8010738"/>
                  </a:ext>
                </a:extLst>
              </a:tr>
              <a:tr h="291034"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Dimensions -</a:t>
                      </a: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x 4 x 3cms </a:t>
                      </a: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390548"/>
                  </a:ext>
                </a:extLst>
              </a:tr>
              <a:tr h="570080"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Weight-</a:t>
                      </a: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grams</a:t>
                      </a: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290375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8D761919-DF65-27AE-4106-846AEC8D80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14" t="40338" r="55596"/>
          <a:stretch/>
        </p:blipFill>
        <p:spPr>
          <a:xfrm>
            <a:off x="7876372" y="972225"/>
            <a:ext cx="2161233" cy="220325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37DD7D7-C576-7F5C-4467-D37E702A7A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14" t="28278" r="58474" b="6719"/>
          <a:stretch/>
        </p:blipFill>
        <p:spPr>
          <a:xfrm>
            <a:off x="8258908" y="3731329"/>
            <a:ext cx="1605263" cy="2154446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D2FED4B0-078E-D673-5A75-DE4AE494E9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765971"/>
              </p:ext>
            </p:extLst>
          </p:nvPr>
        </p:nvGraphicFramePr>
        <p:xfrm>
          <a:off x="357610" y="3081632"/>
          <a:ext cx="8220068" cy="3539490"/>
        </p:xfrm>
        <a:graphic>
          <a:graphicData uri="http://schemas.openxmlformats.org/drawingml/2006/table">
            <a:tbl>
              <a:tblPr/>
              <a:tblGrid>
                <a:gridCol w="2661361">
                  <a:extLst>
                    <a:ext uri="{9D8B030D-6E8A-4147-A177-3AD203B41FA5}">
                      <a16:colId xmlns:a16="http://schemas.microsoft.com/office/drawing/2014/main" val="1460994571"/>
                    </a:ext>
                  </a:extLst>
                </a:gridCol>
                <a:gridCol w="5558707">
                  <a:extLst>
                    <a:ext uri="{9D8B030D-6E8A-4147-A177-3AD203B41FA5}">
                      <a16:colId xmlns:a16="http://schemas.microsoft.com/office/drawing/2014/main" val="19469826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 Voltage-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2.7 - 3.6V</a:t>
                      </a:r>
                      <a:br>
                        <a:rPr lang="en-IN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IN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9472119"/>
                  </a:ext>
                </a:extLst>
              </a:tr>
              <a:tr h="182109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GY-GPS6MV2 Ceramic antenna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181598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Mounting Hole Diameter-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3mm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4034159"/>
                  </a:ext>
                </a:extLst>
              </a:tr>
              <a:tr h="704850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Baud Rate-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9600 Baud default (Configurable from 4800 to 115200 Baud)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9887298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Antenna size-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 * 18mm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653050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Module size-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23mm * 30mm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259125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Cable-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20mm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22810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 grams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70346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6835651-7614-7227-A34F-76DE627F2F07}"/>
              </a:ext>
            </a:extLst>
          </p:cNvPr>
          <p:cNvSpPr txBox="1"/>
          <p:nvPr/>
        </p:nvSpPr>
        <p:spPr>
          <a:xfrm>
            <a:off x="291416" y="523341"/>
            <a:ext cx="8375506" cy="404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HARDWARE COMPONENTS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635956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F9D1DB-A865-7950-1F98-29D548E952CA}"/>
              </a:ext>
            </a:extLst>
          </p:cNvPr>
          <p:cNvSpPr txBox="1"/>
          <p:nvPr/>
        </p:nvSpPr>
        <p:spPr>
          <a:xfrm>
            <a:off x="645824" y="361517"/>
            <a:ext cx="8375506" cy="532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RESULTS</a:t>
            </a:r>
            <a:endParaRPr lang="en-IN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49F6FC-1765-FD6F-FCA9-32492D880E16}"/>
              </a:ext>
            </a:extLst>
          </p:cNvPr>
          <p:cNvSpPr txBox="1"/>
          <p:nvPr/>
        </p:nvSpPr>
        <p:spPr>
          <a:xfrm>
            <a:off x="645824" y="1132449"/>
            <a:ext cx="10900351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NewRoman"/>
              </a:rPr>
              <a:t>Our primary goal is to ensure every woman in our society to feel safe and secure.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NewRoman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NewRoman"/>
              </a:rPr>
              <a:t>The ESP-32 has been integrated with the Shock generator to deliver minute shocks to the assailant.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NewRoman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NewRoman"/>
              </a:rPr>
              <a:t>The band is designed for all-day wear, with materials that are comfortable and skin-friendly.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NewRoman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NewRoman"/>
              </a:rPr>
              <a:t>We have also included the heart-rate sensor and temperature probe to measure the heart-rate and temperature of the user and send the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NewRoman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NewRoman"/>
              </a:rPr>
              <a:t>It has a GPS or GSM tracking technology to share the wearer's location in real-time.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NewRoman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NewRoman"/>
              </a:rPr>
              <a:t>The band has a discreet camera module for livestreaming during emergencies</a:t>
            </a:r>
          </a:p>
          <a:p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7BD1384-228F-4B0A-0221-25B85B39E84C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18</a:t>
            </a:fld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1946549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B32FEFFF-5B2B-19F1-277F-2E8861009C2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19</a:t>
            </a:fld>
            <a:endParaRPr lang="en-IN" sz="1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9A6AD14-6B0C-33C6-DA39-2B290C1DD863}"/>
              </a:ext>
            </a:extLst>
          </p:cNvPr>
          <p:cNvGraphicFramePr>
            <a:graphicFrameLocks noGrp="1"/>
          </p:cNvGraphicFramePr>
          <p:nvPr/>
        </p:nvGraphicFramePr>
        <p:xfrm>
          <a:off x="357610" y="1139256"/>
          <a:ext cx="3593570" cy="1642580"/>
        </p:xfrm>
        <a:graphic>
          <a:graphicData uri="http://schemas.openxmlformats.org/drawingml/2006/table">
            <a:tbl>
              <a:tblPr/>
              <a:tblGrid>
                <a:gridCol w="1430941">
                  <a:extLst>
                    <a:ext uri="{9D8B030D-6E8A-4147-A177-3AD203B41FA5}">
                      <a16:colId xmlns:a16="http://schemas.microsoft.com/office/drawing/2014/main" val="3893458395"/>
                    </a:ext>
                  </a:extLst>
                </a:gridCol>
                <a:gridCol w="2162629">
                  <a:extLst>
                    <a:ext uri="{9D8B030D-6E8A-4147-A177-3AD203B41FA5}">
                      <a16:colId xmlns:a16="http://schemas.microsoft.com/office/drawing/2014/main" val="2069197687"/>
                    </a:ext>
                  </a:extLst>
                </a:gridCol>
              </a:tblGrid>
              <a:tr h="433294"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8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952844"/>
                  </a:ext>
                </a:extLst>
              </a:tr>
              <a:tr h="324250"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8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8010738"/>
                  </a:ext>
                </a:extLst>
              </a:tr>
              <a:tr h="291034"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390548"/>
                  </a:ext>
                </a:extLst>
              </a:tr>
              <a:tr h="570080"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29037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57630F6E-CFE3-A3FD-62ED-A10D0EAC3D23}"/>
              </a:ext>
            </a:extLst>
          </p:cNvPr>
          <p:cNvSpPr txBox="1"/>
          <p:nvPr/>
        </p:nvSpPr>
        <p:spPr>
          <a:xfrm>
            <a:off x="796412" y="331954"/>
            <a:ext cx="2094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7.RESULTS</a:t>
            </a:r>
            <a:endParaRPr lang="en-IN" sz="2400"/>
          </a:p>
        </p:txBody>
      </p:sp>
      <p:pic>
        <p:nvPicPr>
          <p:cNvPr id="10" name="WhatsApp Video 2024-03-26 at 10.39.23 PM">
            <a:hlinkClick r:id="" action="ppaction://media"/>
            <a:extLst>
              <a:ext uri="{FF2B5EF4-FFF2-40B4-BE49-F238E27FC236}">
                <a16:creationId xmlns:a16="http://schemas.microsoft.com/office/drawing/2014/main" id="{8CB8AD6C-3504-CFE9-9EC5-61D0D3FF3C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943896"/>
            <a:ext cx="9753600" cy="522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6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4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CE44469-6EC3-B6C5-C69B-AED56A053BE4}"/>
              </a:ext>
            </a:extLst>
          </p:cNvPr>
          <p:cNvSpPr/>
          <p:nvPr/>
        </p:nvSpPr>
        <p:spPr>
          <a:xfrm>
            <a:off x="471236" y="0"/>
            <a:ext cx="8070706" cy="5669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36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>
              <a:lnSpc>
                <a:spcPct val="150000"/>
              </a:lnSpc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1.Abstract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2.Introduction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3.Literature survey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4.Methodology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5.Hardware/Software required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Hardware Components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Result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Conclusion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 Future Scope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10. References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0FDD20DD-6CF5-C41D-146F-1D9983EFF916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2</a:t>
            </a:fld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6235028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F9D1DB-A865-7950-1F98-29D548E952CA}"/>
              </a:ext>
            </a:extLst>
          </p:cNvPr>
          <p:cNvSpPr txBox="1"/>
          <p:nvPr/>
        </p:nvSpPr>
        <p:spPr>
          <a:xfrm>
            <a:off x="490841" y="259341"/>
            <a:ext cx="8375506" cy="532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 RESULT</a:t>
            </a:r>
            <a:endParaRPr lang="en-IN" sz="28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7BD1384-228F-4B0A-0221-25B85B39E84C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20</a:t>
            </a:fld>
            <a:endParaRPr lang="en-IN" sz="1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6C5F6C1-8490-416A-146C-250365672A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533302"/>
              </p:ext>
            </p:extLst>
          </p:nvPr>
        </p:nvGraphicFramePr>
        <p:xfrm>
          <a:off x="309586" y="792117"/>
          <a:ext cx="11531388" cy="58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487">
                  <a:extLst>
                    <a:ext uri="{9D8B030D-6E8A-4147-A177-3AD203B41FA5}">
                      <a16:colId xmlns:a16="http://schemas.microsoft.com/office/drawing/2014/main" val="3700025267"/>
                    </a:ext>
                  </a:extLst>
                </a:gridCol>
                <a:gridCol w="2630327">
                  <a:extLst>
                    <a:ext uri="{9D8B030D-6E8A-4147-A177-3AD203B41FA5}">
                      <a16:colId xmlns:a16="http://schemas.microsoft.com/office/drawing/2014/main" val="3862373081"/>
                    </a:ext>
                  </a:extLst>
                </a:gridCol>
                <a:gridCol w="3737811">
                  <a:extLst>
                    <a:ext uri="{9D8B030D-6E8A-4147-A177-3AD203B41FA5}">
                      <a16:colId xmlns:a16="http://schemas.microsoft.com/office/drawing/2014/main" val="2800828607"/>
                    </a:ext>
                  </a:extLst>
                </a:gridCol>
                <a:gridCol w="4140763">
                  <a:extLst>
                    <a:ext uri="{9D8B030D-6E8A-4147-A177-3AD203B41FA5}">
                      <a16:colId xmlns:a16="http://schemas.microsoft.com/office/drawing/2014/main" val="1939636912"/>
                    </a:ext>
                  </a:extLst>
                </a:gridCol>
              </a:tblGrid>
              <a:tr h="11655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Serial Number</a:t>
                      </a:r>
                      <a:endParaRPr lang="en-I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Preexisting Device </a:t>
                      </a:r>
                      <a:endParaRPr lang="en-I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Device</a:t>
                      </a:r>
                      <a:endParaRPr lang="en-I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5727771"/>
                  </a:ext>
                </a:extLst>
              </a:tr>
              <a:tr h="11655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Deterrence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Shocker Generator is not implemented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Shocker provides effective deterrence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1388570"/>
                  </a:ext>
                </a:extLst>
              </a:tr>
              <a:tr h="11655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Collection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 sometimes capture images but not accurate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 livestream 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4460241"/>
                  </a:ext>
                </a:extLst>
              </a:tr>
              <a:tr h="11655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Communication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Streamlined enough and can’t use phone during emergencies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Has a GSM and GPS module which sends real time location 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5271920"/>
                  </a:ext>
                </a:extLst>
              </a:tr>
              <a:tr h="116555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Portability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Has to be carried in a bag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Highly portable and can be worn on the hand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0070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08792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F9D1DB-A865-7950-1F98-29D548E952CA}"/>
              </a:ext>
            </a:extLst>
          </p:cNvPr>
          <p:cNvSpPr txBox="1"/>
          <p:nvPr/>
        </p:nvSpPr>
        <p:spPr>
          <a:xfrm>
            <a:off x="645824" y="418900"/>
            <a:ext cx="8375506" cy="532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 CONCLUSION</a:t>
            </a:r>
            <a:endParaRPr lang="en-IN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49F6FC-1765-FD6F-FCA9-32492D880E16}"/>
              </a:ext>
            </a:extLst>
          </p:cNvPr>
          <p:cNvSpPr txBox="1"/>
          <p:nvPr/>
        </p:nvSpPr>
        <p:spPr>
          <a:xfrm>
            <a:off x="645824" y="1161812"/>
            <a:ext cx="10900351" cy="7171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a shock generator, camera module, GPS, GSM, and buzzer into the women safety band significantly enhances the safety features available to the wearer.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GPS and GSM modules enable real-time tracking and monitoring of the wearer's location, providing immediate assistance in case of emergency.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presence of a shock generator acts as a deterrent to potential attackers, providing an added layer of protection to the wearer.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camera module allows for the discreet capturing of images or video footage, which can serve as valuable evidence in case of harassment or assault.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band is designed to be user-friendly, allowing easy activation of distress signals and functions, ensuring quick response during emergencies.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7BD1384-228F-4B0A-0221-25B85B39E84C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21</a:t>
            </a:fld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3290195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6956B4-3F27-A22B-A4AF-09F52A6F0022}"/>
              </a:ext>
            </a:extLst>
          </p:cNvPr>
          <p:cNvSpPr txBox="1"/>
          <p:nvPr/>
        </p:nvSpPr>
        <p:spPr>
          <a:xfrm>
            <a:off x="621088" y="591163"/>
            <a:ext cx="8375506" cy="545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 FUTURE SCOPE</a:t>
            </a:r>
            <a:endParaRPr lang="en-IN" sz="2800" dirty="0"/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3898A609-2E8F-4E76-C1D8-BDD781D9B68B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22</a:t>
            </a:fld>
            <a:endParaRPr lang="en-IN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96E83E-AC3E-2E75-16EE-DD867D57665B}"/>
              </a:ext>
            </a:extLst>
          </p:cNvPr>
          <p:cNvSpPr txBox="1"/>
          <p:nvPr/>
        </p:nvSpPr>
        <p:spPr>
          <a:xfrm>
            <a:off x="329404" y="1132449"/>
            <a:ext cx="11045511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20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Self Defense Simplified</a:t>
            </a:r>
            <a:endParaRPr lang="en-IN" sz="20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20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IN" sz="20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Portability and Reusability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0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Enhanced Security and Protection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0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Real time data transmission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0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Betterment of  Society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393433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33629D-F577-0E4F-100B-CC5FDC59743C}"/>
              </a:ext>
            </a:extLst>
          </p:cNvPr>
          <p:cNvSpPr txBox="1"/>
          <p:nvPr/>
        </p:nvSpPr>
        <p:spPr>
          <a:xfrm>
            <a:off x="337689" y="710860"/>
            <a:ext cx="11731885" cy="5804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buSzPct val="100000"/>
            </a:pPr>
            <a:r>
              <a:rPr lang="en-US" sz="1100" dirty="0">
                <a:latin typeface="TimesNewRoman"/>
                <a:ea typeface="Calibri" panose="020F0502020204030204" pitchFamily="34" charset="0"/>
                <a:cs typeface="TimesNewRoman"/>
              </a:rPr>
              <a:t>[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1.] </a:t>
            </a:r>
            <a:r>
              <a:rPr lang="en-US" sz="1100" spc="0" dirty="0" err="1">
                <a:effectLst/>
                <a:latin typeface="TimesNewRoman"/>
                <a:ea typeface="Calibri" panose="020F0502020204030204" pitchFamily="34" charset="0"/>
                <a:cs typeface="TimesNewRoman"/>
              </a:rPr>
              <a:t>Chitkara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, D., Sachdeva, N., &amp; </a:t>
            </a:r>
            <a:r>
              <a:rPr lang="en-US" sz="1100" spc="0" dirty="0" err="1">
                <a:effectLst/>
                <a:latin typeface="TimesNewRoman"/>
                <a:ea typeface="Calibri" panose="020F0502020204030204" pitchFamily="34" charset="0"/>
                <a:cs typeface="TimesNewRoman"/>
              </a:rPr>
              <a:t>Vashisht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, Y. D</a:t>
            </a:r>
            <a:r>
              <a:rPr lang="en-US" sz="1100" dirty="0">
                <a:latin typeface="TimesNewRoman"/>
                <a:ea typeface="Calibri" panose="020F0502020204030204" pitchFamily="34" charset="0"/>
                <a:cs typeface="TimesNewRoman"/>
              </a:rPr>
              <a:t>, “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Design of a women safety device” . </a:t>
            </a:r>
            <a:endParaRPr lang="en-IN" sz="11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[2.]  Hussain, S. M., Nizamuddin, S. A., Asuncion, R., Ramaiah, C., &amp;Singh, A. V. (2016, September). “Prototype of an intelligent system based on RFID and GPS technologies for women safety.” </a:t>
            </a:r>
            <a:endParaRPr lang="en-IN" sz="11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[3.] “Study: 94% women victims of sexual harassment in public transport”, 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latin typeface="TimesNewRoman"/>
                <a:ea typeface="Calibri" panose="020F0502020204030204" pitchFamily="34" charset="0"/>
                <a:cs typeface="TimesNewRoman"/>
              </a:rPr>
              <a:t>[4.] 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Dhaka Tribune. Smith, M. J., &amp; Clarke, R. V</a:t>
            </a:r>
            <a:r>
              <a:rPr lang="en-US" sz="1100" dirty="0">
                <a:latin typeface="TimesNewRoman"/>
                <a:ea typeface="Calibri" panose="020F0502020204030204" pitchFamily="34" charset="0"/>
                <a:cs typeface="TimesNewRoman"/>
              </a:rPr>
              <a:t>, 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“Crime and public transport .Crime and Justice</a:t>
            </a:r>
            <a:r>
              <a:rPr lang="en-US" sz="1100" dirty="0">
                <a:latin typeface="TimesNewRoman"/>
                <a:ea typeface="Calibri" panose="020F0502020204030204" pitchFamily="34" charset="0"/>
                <a:cs typeface="TimesNewRoman"/>
              </a:rPr>
              <a:t>.”</a:t>
            </a:r>
          </a:p>
          <a:p>
            <a:pPr lvl="0">
              <a:lnSpc>
                <a:spcPct val="150000"/>
              </a:lnSpc>
              <a:buSzPct val="100000"/>
            </a:pPr>
            <a:r>
              <a:rPr lang="en-US" sz="1100" dirty="0">
                <a:latin typeface="TimesNewRoman"/>
                <a:ea typeface="Calibri" panose="020F0502020204030204" pitchFamily="34" charset="0"/>
                <a:cs typeface="TimesNewRoman"/>
              </a:rPr>
              <a:t>[5.] </a:t>
            </a:r>
            <a:r>
              <a:rPr lang="en-US" sz="1100" spc="0" dirty="0" err="1">
                <a:effectLst/>
                <a:latin typeface="TimesNewRoman"/>
                <a:ea typeface="Calibri" panose="020F0502020204030204" pitchFamily="34" charset="0"/>
                <a:cs typeface="TimesNewRoman"/>
              </a:rPr>
              <a:t>Heise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, L., Ellsberg, M., &amp; </a:t>
            </a:r>
            <a:r>
              <a:rPr lang="en-US" sz="1100" spc="0" dirty="0" err="1">
                <a:effectLst/>
                <a:latin typeface="TimesNewRoman"/>
                <a:ea typeface="Calibri" panose="020F0502020204030204" pitchFamily="34" charset="0"/>
                <a:cs typeface="TimesNewRoman"/>
              </a:rPr>
              <a:t>Gottemoeller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, M.  “Ending violence against women. Population reports.”</a:t>
            </a:r>
            <a:endParaRPr lang="en-IN" sz="1100" spc="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100" dirty="0">
                <a:latin typeface="TimesNewRoman"/>
                <a:ea typeface="Calibri" panose="020F0502020204030204" pitchFamily="34" charset="0"/>
                <a:cs typeface="TimesNewRoman"/>
              </a:rPr>
              <a:t>[6.] 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 Mahajan, M., Reddy, K. T. V., &amp; Rajput, M. </a:t>
            </a:r>
            <a:r>
              <a:rPr lang="en-US" sz="1100" dirty="0">
                <a:latin typeface="TimesNewRoman"/>
                <a:ea typeface="Calibri" panose="020F0502020204030204" pitchFamily="34" charset="0"/>
                <a:cs typeface="TimesNewRoman"/>
              </a:rPr>
              <a:t>“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 Design and implementation of a rescue system for safety of women.” 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100" dirty="0">
                <a:latin typeface="TimesNewRoman"/>
                <a:ea typeface="Calibri" panose="020F0502020204030204" pitchFamily="34" charset="0"/>
                <a:cs typeface="TimesNewRoman"/>
              </a:rPr>
              <a:t> [7.] </a:t>
            </a:r>
            <a:r>
              <a:rPr lang="en-US" sz="1100" spc="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 G. Toney, F. Jabeen, and Puneeth S, “Design and implementation of safety armband for women and children using ARM7,” 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IN" sz="1100" dirty="0">
                <a:latin typeface="Times New Roman" panose="02020603050405020304" pitchFamily="18" charset="0"/>
                <a:ea typeface="Calibri" panose="020F0502020204030204" pitchFamily="34" charset="0"/>
                <a:cs typeface="TimesNewRoman"/>
              </a:rPr>
              <a:t> [8.]</a:t>
            </a:r>
            <a:r>
              <a:rPr lang="en-IN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NewRoman"/>
              </a:rPr>
              <a:t> </a:t>
            </a:r>
            <a:r>
              <a:rPr lang="en-IN" sz="110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N. Viswanath, N. V. </a:t>
            </a:r>
            <a:r>
              <a:rPr lang="en-IN" sz="1100" dirty="0" err="1">
                <a:effectLst/>
                <a:latin typeface="TimesNewRoman"/>
                <a:ea typeface="Calibri" panose="020F0502020204030204" pitchFamily="34" charset="0"/>
                <a:cs typeface="TimesNewRoman"/>
              </a:rPr>
              <a:t>Pakyala</a:t>
            </a:r>
            <a:r>
              <a:rPr lang="en-IN" sz="110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, and G. </a:t>
            </a:r>
            <a:r>
              <a:rPr lang="en-IN" sz="1100" dirty="0" err="1">
                <a:effectLst/>
                <a:latin typeface="TimesNewRoman"/>
                <a:ea typeface="Calibri" panose="020F0502020204030204" pitchFamily="34" charset="0"/>
                <a:cs typeface="TimesNewRoman"/>
              </a:rPr>
              <a:t>Muneeswari</a:t>
            </a:r>
            <a:r>
              <a:rPr lang="en-IN" sz="1100" dirty="0">
                <a:effectLst/>
                <a:latin typeface="TimesNewRoman"/>
                <a:ea typeface="Calibri" panose="020F0502020204030204" pitchFamily="34" charset="0"/>
                <a:cs typeface="TimesNewRoman"/>
              </a:rPr>
              <a:t>, “Smart foot device for women safety,”</a:t>
            </a:r>
            <a:endParaRPr lang="en-US" sz="1100" dirty="0">
              <a:effectLst/>
              <a:latin typeface="TimesNewRoman"/>
              <a:ea typeface="Calibri" panose="020F0502020204030204" pitchFamily="34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100" dirty="0">
                <a:latin typeface="TimesNewRoman"/>
                <a:cs typeface="Times New Roman" panose="02020603050405020304" pitchFamily="18" charset="0"/>
              </a:rPr>
              <a:t> [ 9.] 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Gautam, A. Patil, A.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Podutwar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Agarwal, P. Patil and A. Naik “Wearable Women Safety Device”.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latin typeface="TimesNewRoman"/>
                <a:ea typeface="Times New Roman" panose="02020603050405020304" pitchFamily="18" charset="0"/>
              </a:rPr>
              <a:t>[10.] 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Akanksha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Chandoskar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Shraddha Chavan, Yojana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Mokal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Payal Jha,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Pournima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,” Smart Gadget for Women’s Safety. </a:t>
            </a:r>
          </a:p>
          <a:p>
            <a:pPr>
              <a:lnSpc>
                <a:spcPct val="150000"/>
              </a:lnSpc>
            </a:pP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[11.] Basavaraj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Chougula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Archana Naik, Monika Monu, Priya Patil and  Priyanka Das-“ Smart girls security system International Journal of  Application or Innovation in Engineering &amp; Management (IJAIEM) “ISSN:2319-4847 Volume 3, Issue 4, April 2014.</a:t>
            </a:r>
          </a:p>
          <a:p>
            <a:pPr>
              <a:lnSpc>
                <a:spcPct val="150000"/>
              </a:lnSpc>
            </a:pP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[12.]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Borges,L.M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Inst. de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Telecomun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.-DEM, Univ. da Beira Interior,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Covilh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Portugal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Barroca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N. ; Velez, F.J. ;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Lebres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A.S-“Smart-clothing wireless flex sensor belt network for foetal health monitoring; Pervasive Computing Technologies for Healthcare, 2009. Pervasive Health 2009. IEEE, London.</a:t>
            </a:r>
          </a:p>
          <a:p>
            <a:pPr>
              <a:lnSpc>
                <a:spcPct val="150000"/>
              </a:lnSpc>
            </a:pP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[13.]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Rahdar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; Bell Helicopter, Fort Worth, TX, USA ;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Stracener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J.T. ;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Olinick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E.V-“A Systems Engineering Approach to Improving the Accuracy of Mobile Station Location Estimation Systems Journal”, IEEE (Volume:8 , Issue: 1 ,2013).</a:t>
            </a:r>
          </a:p>
          <a:p>
            <a:pPr>
              <a:lnSpc>
                <a:spcPct val="150000"/>
              </a:lnSpc>
            </a:pP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[14.] Guang Zhang, “Medical alert systems with Tele Health&amp; telemedicine monitoring using GSM and GPS technology”, IEEE Conference, Coimbatore, 2012</a:t>
            </a:r>
          </a:p>
          <a:p>
            <a:pPr>
              <a:lnSpc>
                <a:spcPct val="150000"/>
              </a:lnSpc>
            </a:pP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[15.]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JiewenZheng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Inst. of Med. Equip., Acad. of Mil. Med. Sci., Tianjin, China ; Guang Zhang ;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Taihu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Wu, Design of Automatic Accelerometer for Elderly Based on Triaxial Accelerometer ; Bioinformatics and Biomedical Engineering , 2009. ICBBE 2009. 3rd International  Conference, IEEE Beijing.</a:t>
            </a:r>
          </a:p>
          <a:p>
            <a:pPr>
              <a:lnSpc>
                <a:spcPct val="150000"/>
              </a:lnSpc>
            </a:pP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[16.]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Mirjami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Jutila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Helen Rivas,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Pekka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Karhula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Susanna </a:t>
            </a:r>
            <a:r>
              <a:rPr lang="en-IN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Pantsar</a:t>
            </a:r>
            <a:r>
              <a:rPr lang="en-I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"Implementation of a Wearable Sensor Vest for the Safety and Well-being of Children", The second international Workshop on Body Area Sensor Networks(BASNet-2014), Elsevier B.V, 2014.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991355-612D-07B7-4676-E768492511C1}"/>
              </a:ext>
            </a:extLst>
          </p:cNvPr>
          <p:cNvSpPr txBox="1"/>
          <p:nvPr/>
        </p:nvSpPr>
        <p:spPr>
          <a:xfrm>
            <a:off x="465416" y="165583"/>
            <a:ext cx="3433924" cy="545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8.REFERENCES</a:t>
            </a:r>
            <a:endParaRPr lang="en-IN" sz="28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9FA27F7D-D821-FED6-AEDC-970D9241AEC0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23</a:t>
            </a:fld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173385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5FEB2A0-E90E-1E78-25CF-A59C63FAE204}"/>
              </a:ext>
            </a:extLst>
          </p:cNvPr>
          <p:cNvSpPr/>
          <p:nvPr/>
        </p:nvSpPr>
        <p:spPr>
          <a:xfrm>
            <a:off x="4326871" y="2888654"/>
            <a:ext cx="4091587" cy="821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40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20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6DCB41-19A1-7F2A-7FE4-23A5C200E99E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24</a:t>
            </a:fld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3510537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DE5681-7C00-7851-4CB8-6C0CCC9571F1}"/>
              </a:ext>
            </a:extLst>
          </p:cNvPr>
          <p:cNvSpPr/>
          <p:nvPr/>
        </p:nvSpPr>
        <p:spPr>
          <a:xfrm>
            <a:off x="508547" y="107163"/>
            <a:ext cx="2614480" cy="5884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ABSTRACT</a:t>
            </a: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7E913DB-E68C-30EE-AB9D-75971F1BA623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3</a:t>
            </a:fld>
            <a:endParaRPr lang="en-IN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4BF409-DAF2-6E92-C69B-2FEB9576660F}"/>
              </a:ext>
            </a:extLst>
          </p:cNvPr>
          <p:cNvSpPr txBox="1"/>
          <p:nvPr/>
        </p:nvSpPr>
        <p:spPr>
          <a:xfrm>
            <a:off x="508547" y="1049119"/>
            <a:ext cx="113324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dirty="0">
              <a:solidFill>
                <a:srgbClr val="0D0D0D"/>
              </a:solidFill>
              <a:latin typeface="Söhn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6C6719-E1BE-29F3-BF7E-C9A2CDABA5AA}"/>
              </a:ext>
            </a:extLst>
          </p:cNvPr>
          <p:cNvSpPr txBox="1"/>
          <p:nvPr/>
        </p:nvSpPr>
        <p:spPr>
          <a:xfrm>
            <a:off x="351026" y="1085612"/>
            <a:ext cx="1148994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endParaRPr lang="en-US" sz="12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Women worldwide are experiencing and being subjected to unethical physical harassment.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women and girls worldwide, sexual harassment and other forms of sexual abuse in public areas, urban or rural, are daily occurrences.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project offers a wearable safety band for women, delivering an minute electric shock to assailants, empowering self-defense without external help.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band includes an SOS system usable with or without internet connectivity, allowing real-time location sharing via GPS.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safety band, equipped with a camera module, offers live streaming capability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>
              <a:solidFill>
                <a:srgbClr val="0D0D0D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30452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DE5681-7C00-7851-4CB8-6C0CCC9571F1}"/>
              </a:ext>
            </a:extLst>
          </p:cNvPr>
          <p:cNvSpPr/>
          <p:nvPr/>
        </p:nvSpPr>
        <p:spPr>
          <a:xfrm>
            <a:off x="508547" y="107163"/>
            <a:ext cx="5864118" cy="5884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INTRODUCTION</a:t>
            </a: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7E913DB-E68C-30EE-AB9D-75971F1BA623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4</a:t>
            </a:fld>
            <a:endParaRPr lang="en-IN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4BF409-DAF2-6E92-C69B-2FEB9576660F}"/>
              </a:ext>
            </a:extLst>
          </p:cNvPr>
          <p:cNvSpPr txBox="1"/>
          <p:nvPr/>
        </p:nvSpPr>
        <p:spPr>
          <a:xfrm>
            <a:off x="351026" y="1132449"/>
            <a:ext cx="11489948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endParaRPr lang="en-US" sz="12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a recent survey conducted in India, more than half (53%) of employed women express concerns about feeling unsafe in their workplaces or surroundings.</a:t>
            </a:r>
          </a:p>
          <a:p>
            <a:pPr algn="just"/>
            <a:endParaRPr lang="en-US" sz="20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Recent years have seen a rise in concerns about women's safety, demanding innovative solutions.</a:t>
            </a:r>
          </a:p>
          <a:p>
            <a:pPr algn="just"/>
            <a:endParaRPr lang="en-US" sz="20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project offers a wearable safety band for women. It administers an electric shock to assailants, allowing the wearer to protect herself independently.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multifunctional wearable device integrates advanced tech to offer women comprehensive safety solutions.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device, with its array of features including a shock generator, camera module, GPS, GSM connectivity, buzzer alert system, temperature sensor, and heartbeat sensor, revolutionizes personal safety.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dirty="0">
              <a:solidFill>
                <a:srgbClr val="0D0D0D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4190957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DE5681-7C00-7851-4CB8-6C0CCC9571F1}"/>
              </a:ext>
            </a:extLst>
          </p:cNvPr>
          <p:cNvSpPr/>
          <p:nvPr/>
        </p:nvSpPr>
        <p:spPr>
          <a:xfrm>
            <a:off x="508547" y="107163"/>
            <a:ext cx="5864118" cy="5884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36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INTRODUCTION</a:t>
            </a: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7E913DB-E68C-30EE-AB9D-75971F1BA623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5</a:t>
            </a:fld>
            <a:endParaRPr lang="en-IN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4BF409-DAF2-6E92-C69B-2FEB9576660F}"/>
              </a:ext>
            </a:extLst>
          </p:cNvPr>
          <p:cNvSpPr txBox="1"/>
          <p:nvPr/>
        </p:nvSpPr>
        <p:spPr>
          <a:xfrm>
            <a:off x="351026" y="1132449"/>
            <a:ext cx="11489948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endParaRPr lang="en-US" sz="20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utilizes GPS technology for precise location tracking.</a:t>
            </a:r>
          </a:p>
          <a:p>
            <a:pPr algn="l"/>
            <a:endParaRPr lang="en-US" sz="20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incorporates GSM connectivity for immediate communication and alerts to authorities or designated contacts.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Monitors ambient temperature for potential safety risks.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D0D0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Tracks heartbeat for health monitoring and emergency response.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sz="20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 empowers women with confidence to navigate the world securely.</a:t>
            </a:r>
          </a:p>
          <a:p>
            <a:pPr algn="l"/>
            <a:r>
              <a:rPr lang="en-US" sz="20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US" dirty="0">
              <a:solidFill>
                <a:srgbClr val="0D0D0D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715803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DD4A5B-C54A-60EE-C50F-6C7DD133542D}"/>
              </a:ext>
            </a:extLst>
          </p:cNvPr>
          <p:cNvSpPr txBox="1"/>
          <p:nvPr/>
        </p:nvSpPr>
        <p:spPr>
          <a:xfrm>
            <a:off x="272862" y="153731"/>
            <a:ext cx="5579298" cy="520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3.LITERATURE SURVEY</a:t>
            </a:r>
            <a:endParaRPr lang="en-IN" sz="24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B18F8521-0750-6374-9208-1FE94C30AFD3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6</a:t>
            </a:fld>
            <a:endParaRPr lang="en-IN" sz="1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7FFF14D-9F05-93CE-7D34-9BEFAF745D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243183"/>
              </p:ext>
            </p:extLst>
          </p:nvPr>
        </p:nvGraphicFramePr>
        <p:xfrm>
          <a:off x="0" y="979324"/>
          <a:ext cx="12192000" cy="56062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2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32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14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40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8409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5272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</a:t>
                      </a:r>
                      <a:r>
                        <a:rPr lang="en-US" sz="14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No.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Used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4764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Wearable Women Safety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C. Gautam, A. Patil, A.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Podutwar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M. Agarwal, P. Patil and A. Naik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Integrates GPS, GSM, sensors for comprehensive safety.</a:t>
                      </a:r>
                      <a:endParaRPr lang="en-IN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Safety device rely on </a:t>
                      </a:r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Bluetooth technology.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1300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Smart Gadget for Women’s Safety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Akanksha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Chandoskar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Shraddha Chavan, Yojana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Mokal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Payal Jha,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Pournima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proposed gadget for women </a:t>
                      </a:r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safety comprises, 8051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Microcontroller, Panic Button, Sensors.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device  usually lack physical self-defense </a:t>
                      </a:r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mechanisms.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12057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Women safety system using ESP 32 and integrated safety app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Anitha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ESP 32 microcontroller based on ATmega328P has the function of send and receive data.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response time of emergency services or individuals can vary</a:t>
                      </a:r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2991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of Women’s Safety Device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Divya </a:t>
                      </a:r>
                      <a:r>
                        <a:rPr lang="en-US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Chitkara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Uses sensors such as  gyroscope to 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protect them from their oppressor.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Accelerometers and gyroscopes may struggle to differentiate normal movements from distress signals, leading to false results.</a:t>
                      </a:r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49898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Safety Solution for Women using Smart Band and CWS app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A.Z.M </a:t>
                      </a:r>
                      <a:r>
                        <a:rPr lang="en-US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Tahmidul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Kabir, Al Mamun </a:t>
                      </a:r>
                      <a:r>
                        <a:rPr lang="en-US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Mizan,Tasnuva</a:t>
                      </a: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Tasneem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 any incident occurs, this device can track the user’s location in real-time and send it to the nearby police station and contacts.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device require a companion mobile app for configuration and monitoring.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7257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787DE50-2FF2-7395-8DD9-EE824A8F16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7975676"/>
              </p:ext>
            </p:extLst>
          </p:nvPr>
        </p:nvGraphicFramePr>
        <p:xfrm>
          <a:off x="46538" y="278296"/>
          <a:ext cx="12145461" cy="6307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7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28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580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74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7079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67699"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</a:t>
                      </a:r>
                      <a:r>
                        <a:rPr lang="en-US" sz="14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No.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Used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</a:t>
                      </a:r>
                      <a:endParaRPr lang="en-IN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6498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Wearable Women Safety Device using Raspberry Pie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Prottasha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Ghosh,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Tanjim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Masroor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Bhuiyan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 uses a raspberry pie as microcontroller.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Camera module is not included .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6498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Smart Alarm System for Women’s Security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K.Mohanaprakash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T.Guna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Sekar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includes a buzzer for the alaram .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effectiveness of a smart alarm system may be limited to the specific location where it is installed.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16498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ESP 32 Based Security System for Women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Abhijeet Mane, Manoj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Gharge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Omkar Pol, Karan Grover, Prof. Vijaya Chavan.</a:t>
                      </a:r>
                    </a:p>
                    <a:p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proposed system consists of Push button, ESP32 microcontroller and Wi-Fi module.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areas with poor or no network connectivity, this device that rely on cellular networks for communication may be ineffective.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73618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One Touch Alarm for Women’s Safety Using Arduino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C. Priya, Ramya C,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Befy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D, Harini G, Shilpa S, </a:t>
                      </a:r>
                      <a:r>
                        <a:rPr lang="en-IN" sz="12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SivaniKiruthiga</a:t>
                      </a:r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</a:t>
                      </a:r>
                    </a:p>
                    <a:p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hardware device used for this is ARM controller. It is the most productive system and it uses up very less power. 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Location provided by the system was not accurate or precise enough.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16498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SMART SOLUTION FOR WOMEN SAFETY USING IoT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A.Jesudoss, Y. Nikhila, T. Sahithi Reddy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includes a various sensors along with microcontroller.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method has many drawbacks as she need to unlock the mobile phone which may take more time during </a:t>
                      </a:r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panic situations.</a:t>
                      </a:r>
                      <a:endParaRPr lang="en-IN" sz="12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B18F8521-0750-6374-9208-1FE94C30AFD3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7</a:t>
            </a:fld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3330225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5B3E74-2F54-3F22-1E5D-B10A428992B7}"/>
              </a:ext>
            </a:extLst>
          </p:cNvPr>
          <p:cNvSpPr/>
          <p:nvPr/>
        </p:nvSpPr>
        <p:spPr>
          <a:xfrm>
            <a:off x="6348216" y="1744392"/>
            <a:ext cx="1997612" cy="3938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4633CF70-DAEA-008D-1D1A-7DEE2FC25C6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8</a:t>
            </a:fld>
            <a:endParaRPr lang="en-IN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FDC45-7CF0-AD08-1E03-AFB096AF3BD0}"/>
              </a:ext>
            </a:extLst>
          </p:cNvPr>
          <p:cNvSpPr txBox="1"/>
          <p:nvPr/>
        </p:nvSpPr>
        <p:spPr>
          <a:xfrm>
            <a:off x="720802" y="543113"/>
            <a:ext cx="5711819" cy="545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</a:pPr>
            <a:endParaRPr lang="en-US" sz="2400" dirty="0">
              <a:solidFill>
                <a:srgbClr val="0070C0"/>
              </a:solidFill>
            </a:endParaRPr>
          </a:p>
          <a:p>
            <a:pPr>
              <a:lnSpc>
                <a:spcPts val="1000"/>
              </a:lnSpc>
            </a:pP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METHODLOGY:</a:t>
            </a:r>
            <a:endParaRPr lang="en-IN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BD79BA-9DD4-80B0-72B9-6E5FBCED63CB}"/>
              </a:ext>
            </a:extLst>
          </p:cNvPr>
          <p:cNvSpPr/>
          <p:nvPr/>
        </p:nvSpPr>
        <p:spPr>
          <a:xfrm>
            <a:off x="2813540" y="2487319"/>
            <a:ext cx="1974360" cy="522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B2599F-4577-2A16-4283-81CB84CC087C}"/>
              </a:ext>
            </a:extLst>
          </p:cNvPr>
          <p:cNvSpPr/>
          <p:nvPr/>
        </p:nvSpPr>
        <p:spPr>
          <a:xfrm>
            <a:off x="3142953" y="3121542"/>
            <a:ext cx="970671" cy="323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7E56227-F314-242C-8791-4E86BA6E9313}"/>
              </a:ext>
            </a:extLst>
          </p:cNvPr>
          <p:cNvSpPr/>
          <p:nvPr/>
        </p:nvSpPr>
        <p:spPr>
          <a:xfrm>
            <a:off x="3164441" y="3653110"/>
            <a:ext cx="970671" cy="323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ADD523-7E87-6B47-ACFF-DB4D34F9CBE8}"/>
              </a:ext>
            </a:extLst>
          </p:cNvPr>
          <p:cNvSpPr/>
          <p:nvPr/>
        </p:nvSpPr>
        <p:spPr>
          <a:xfrm>
            <a:off x="1436853" y="3267345"/>
            <a:ext cx="970671" cy="323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GS</a:t>
            </a:r>
            <a:endParaRPr lang="en-I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65748B-5E8C-BAD3-2171-27A7E9377CBB}"/>
              </a:ext>
            </a:extLst>
          </p:cNvPr>
          <p:cNvSpPr/>
          <p:nvPr/>
        </p:nvSpPr>
        <p:spPr>
          <a:xfrm>
            <a:off x="3530749" y="6170905"/>
            <a:ext cx="52219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NewRoman"/>
              </a:rPr>
              <a:t>Figure 2.Block Diagram of the Proposed Methodology</a:t>
            </a:r>
            <a:endParaRPr lang="en-IN" dirty="0">
              <a:latin typeface="TimesNewRoman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699120-E934-E680-DA15-B8F9FBCC28F6}"/>
              </a:ext>
            </a:extLst>
          </p:cNvPr>
          <p:cNvSpPr/>
          <p:nvPr/>
        </p:nvSpPr>
        <p:spPr>
          <a:xfrm>
            <a:off x="6141720" y="2859932"/>
            <a:ext cx="1974360" cy="522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F5FD17-F932-DFEB-938A-6BE42C0EB664}"/>
              </a:ext>
            </a:extLst>
          </p:cNvPr>
          <p:cNvSpPr/>
          <p:nvPr/>
        </p:nvSpPr>
        <p:spPr>
          <a:xfrm>
            <a:off x="3053250" y="4199417"/>
            <a:ext cx="1734650" cy="393895"/>
          </a:xfrm>
          <a:prstGeom prst="rect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D0AA3AB-EC79-A31C-C138-6E0432E3CDDE}"/>
              </a:ext>
            </a:extLst>
          </p:cNvPr>
          <p:cNvSpPr/>
          <p:nvPr/>
        </p:nvSpPr>
        <p:spPr>
          <a:xfrm rot="16200000">
            <a:off x="8248745" y="4506173"/>
            <a:ext cx="1503765" cy="890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64EFF78-3EA3-558E-C5A2-F226D6828807}"/>
              </a:ext>
            </a:extLst>
          </p:cNvPr>
          <p:cNvSpPr/>
          <p:nvPr/>
        </p:nvSpPr>
        <p:spPr>
          <a:xfrm rot="10800000">
            <a:off x="6179538" y="4198884"/>
            <a:ext cx="2166289" cy="8902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F63BBD-29B4-5C0D-FB37-6AE61B74CA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1" r="827" b="887"/>
          <a:stretch/>
        </p:blipFill>
        <p:spPr bwMode="auto">
          <a:xfrm>
            <a:off x="1742880" y="1516700"/>
            <a:ext cx="8270887" cy="4272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A519732-C467-FF30-F686-1CA6387D1065}"/>
              </a:ext>
            </a:extLst>
          </p:cNvPr>
          <p:cNvSpPr/>
          <p:nvPr/>
        </p:nvSpPr>
        <p:spPr>
          <a:xfrm>
            <a:off x="8857252" y="3746674"/>
            <a:ext cx="1156515" cy="45221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8AF762-531F-8162-B911-95A67A9A721A}"/>
              </a:ext>
            </a:extLst>
          </p:cNvPr>
          <p:cNvSpPr/>
          <p:nvPr/>
        </p:nvSpPr>
        <p:spPr>
          <a:xfrm>
            <a:off x="8670287" y="3506315"/>
            <a:ext cx="2587888" cy="651604"/>
          </a:xfrm>
          <a:prstGeom prst="rect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60FB32-AF2E-640D-788F-D924A915D828}"/>
              </a:ext>
            </a:extLst>
          </p:cNvPr>
          <p:cNvSpPr txBox="1"/>
          <p:nvPr/>
        </p:nvSpPr>
        <p:spPr>
          <a:xfrm>
            <a:off x="8722569" y="3567699"/>
            <a:ext cx="255637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GSM  MODULE IS USED TO SEND A TEXT MESSAGE WHICH INCLUDE THE LOCATION</a:t>
            </a:r>
            <a:endParaRPr lang="en-IN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2F9BFA4-01CA-9FC9-E5A6-1DD8A1BE6A1D}"/>
              </a:ext>
            </a:extLst>
          </p:cNvPr>
          <p:cNvSpPr/>
          <p:nvPr/>
        </p:nvSpPr>
        <p:spPr>
          <a:xfrm>
            <a:off x="5864902" y="4300695"/>
            <a:ext cx="4220564" cy="75895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A484F6-61AF-C28B-73E9-987A8B5434A8}"/>
              </a:ext>
            </a:extLst>
          </p:cNvPr>
          <p:cNvSpPr txBox="1"/>
          <p:nvPr/>
        </p:nvSpPr>
        <p:spPr>
          <a:xfrm>
            <a:off x="7085708" y="4524621"/>
            <a:ext cx="227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LIVESTREAMING</a:t>
            </a:r>
            <a:endParaRPr lang="en-IN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E4006229-9987-373F-2A08-0B4C7B5D168C}"/>
              </a:ext>
            </a:extLst>
          </p:cNvPr>
          <p:cNvSpPr/>
          <p:nvPr/>
        </p:nvSpPr>
        <p:spPr>
          <a:xfrm rot="10800000">
            <a:off x="2485235" y="4080151"/>
            <a:ext cx="356537" cy="1571462"/>
          </a:xfrm>
          <a:prstGeom prst="downArrow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461EBEE1-F712-6554-F915-89F9FFEB1C6A}"/>
              </a:ext>
            </a:extLst>
          </p:cNvPr>
          <p:cNvSpPr/>
          <p:nvPr/>
        </p:nvSpPr>
        <p:spPr>
          <a:xfrm rot="10800000">
            <a:off x="3217411" y="4048660"/>
            <a:ext cx="431775" cy="1602865"/>
          </a:xfrm>
          <a:prstGeom prst="downArrow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2E89779-A027-7905-AD7C-BF01555F9313}"/>
              </a:ext>
            </a:extLst>
          </p:cNvPr>
          <p:cNvSpPr/>
          <p:nvPr/>
        </p:nvSpPr>
        <p:spPr>
          <a:xfrm>
            <a:off x="2037066" y="5639269"/>
            <a:ext cx="970671" cy="53883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</a:t>
            </a:r>
            <a:endParaRPr lang="en-IN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B6CB9D-60D8-D147-FC57-C42CE8A4AC0F}"/>
              </a:ext>
            </a:extLst>
          </p:cNvPr>
          <p:cNvSpPr/>
          <p:nvPr/>
        </p:nvSpPr>
        <p:spPr>
          <a:xfrm>
            <a:off x="3164441" y="5632072"/>
            <a:ext cx="1097278" cy="53883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</a:t>
            </a:r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36EA850-F7E2-DED0-71A5-6D36525C6A8F}"/>
              </a:ext>
            </a:extLst>
          </p:cNvPr>
          <p:cNvSpPr txBox="1"/>
          <p:nvPr/>
        </p:nvSpPr>
        <p:spPr>
          <a:xfrm>
            <a:off x="2108013" y="5736222"/>
            <a:ext cx="93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 RATE MONITOR</a:t>
            </a:r>
            <a:endParaRPr lang="en-IN"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A5AD6F-4DC1-FBB2-4F97-A4542481DCF6}"/>
              </a:ext>
            </a:extLst>
          </p:cNvPr>
          <p:cNvSpPr txBox="1"/>
          <p:nvPr/>
        </p:nvSpPr>
        <p:spPr>
          <a:xfrm>
            <a:off x="3252081" y="5752371"/>
            <a:ext cx="109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SENSOR</a:t>
            </a:r>
            <a:endParaRPr lang="en-IN"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6981D3-4380-C6D4-5C97-D3072CE86408}"/>
              </a:ext>
            </a:extLst>
          </p:cNvPr>
          <p:cNvSpPr/>
          <p:nvPr/>
        </p:nvSpPr>
        <p:spPr>
          <a:xfrm>
            <a:off x="1436853" y="1388533"/>
            <a:ext cx="600213" cy="1878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27121C-8E99-438B-4B61-3A97DE22118D}"/>
              </a:ext>
            </a:extLst>
          </p:cNvPr>
          <p:cNvSpPr/>
          <p:nvPr/>
        </p:nvSpPr>
        <p:spPr>
          <a:xfrm>
            <a:off x="1418736" y="3862016"/>
            <a:ext cx="600213" cy="1878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899BA32E-D870-6FD6-C0D0-9691A82F92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238" t="41931" r="29997" b="27804"/>
          <a:stretch/>
        </p:blipFill>
        <p:spPr>
          <a:xfrm>
            <a:off x="8260328" y="332753"/>
            <a:ext cx="3506878" cy="198650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8882439-D813-DD5F-D233-68720B80C125}"/>
              </a:ext>
            </a:extLst>
          </p:cNvPr>
          <p:cNvSpPr txBox="1"/>
          <p:nvPr/>
        </p:nvSpPr>
        <p:spPr>
          <a:xfrm>
            <a:off x="10257940" y="2138287"/>
            <a:ext cx="16949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HARDWARE DEVICE</a:t>
            </a:r>
            <a:endParaRPr lang="en-IN" sz="105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785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9B8E64-2D34-A5EC-25BB-8B2F6F6105FE}"/>
              </a:ext>
            </a:extLst>
          </p:cNvPr>
          <p:cNvSpPr/>
          <p:nvPr/>
        </p:nvSpPr>
        <p:spPr>
          <a:xfrm>
            <a:off x="5852160" y="5556738"/>
            <a:ext cx="520505" cy="168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23E28A4E-50A5-5D05-D4D2-06ECBC12FF4A}"/>
              </a:ext>
            </a:extLst>
          </p:cNvPr>
          <p:cNvSpPr txBox="1">
            <a:spLocks/>
          </p:cNvSpPr>
          <p:nvPr/>
        </p:nvSpPr>
        <p:spPr>
          <a:xfrm>
            <a:off x="5363308" y="6619875"/>
            <a:ext cx="28956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 err="1">
                <a:latin typeface="TimesNewRoman"/>
              </a:rPr>
              <a:t>Dept.of</a:t>
            </a:r>
            <a:r>
              <a:rPr lang="en-IN" sz="1200" dirty="0">
                <a:latin typeface="TimesNewRoman"/>
              </a:rPr>
              <a:t> ECE,RRCE                     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B32FEFFF-5B2B-19F1-277F-2E8861009C28}"/>
              </a:ext>
            </a:extLst>
          </p:cNvPr>
          <p:cNvSpPr txBox="1">
            <a:spLocks/>
          </p:cNvSpPr>
          <p:nvPr/>
        </p:nvSpPr>
        <p:spPr>
          <a:xfrm>
            <a:off x="11840974" y="6585606"/>
            <a:ext cx="457200" cy="4762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60CB3F-04FD-4ACD-B467-53F2186EC379}" type="slidenum">
              <a:rPr lang="en-IN" sz="1200" smtClean="0"/>
              <a:pPr/>
              <a:t>9</a:t>
            </a:fld>
            <a:endParaRPr lang="en-IN" sz="1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9A6AD14-6B0C-33C6-DA39-2B290C1DD8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461832"/>
              </p:ext>
            </p:extLst>
          </p:nvPr>
        </p:nvGraphicFramePr>
        <p:xfrm>
          <a:off x="357610" y="1139256"/>
          <a:ext cx="3593570" cy="1642580"/>
        </p:xfrm>
        <a:graphic>
          <a:graphicData uri="http://schemas.openxmlformats.org/drawingml/2006/table">
            <a:tbl>
              <a:tblPr/>
              <a:tblGrid>
                <a:gridCol w="1430941">
                  <a:extLst>
                    <a:ext uri="{9D8B030D-6E8A-4147-A177-3AD203B41FA5}">
                      <a16:colId xmlns:a16="http://schemas.microsoft.com/office/drawing/2014/main" val="3893458395"/>
                    </a:ext>
                  </a:extLst>
                </a:gridCol>
                <a:gridCol w="2162629">
                  <a:extLst>
                    <a:ext uri="{9D8B030D-6E8A-4147-A177-3AD203B41FA5}">
                      <a16:colId xmlns:a16="http://schemas.microsoft.com/office/drawing/2014/main" val="2069197687"/>
                    </a:ext>
                  </a:extLst>
                </a:gridCol>
              </a:tblGrid>
              <a:tr h="433294"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8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952844"/>
                  </a:ext>
                </a:extLst>
              </a:tr>
              <a:tr h="324250"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8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8010738"/>
                  </a:ext>
                </a:extLst>
              </a:tr>
              <a:tr h="291034"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390548"/>
                  </a:ext>
                </a:extLst>
              </a:tr>
              <a:tr h="570080"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635" marR="40635" marT="20318" marB="203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290375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03DE07E2-469E-F816-9502-7E40E8F3F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30" y="447982"/>
            <a:ext cx="10746658" cy="59620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7630F6E-CFE3-A3FD-62ED-A10D0EAC3D23}"/>
              </a:ext>
            </a:extLst>
          </p:cNvPr>
          <p:cNvSpPr txBox="1"/>
          <p:nvPr/>
        </p:nvSpPr>
        <p:spPr>
          <a:xfrm>
            <a:off x="796411" y="331954"/>
            <a:ext cx="43682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4.BLOCK DIAGRAM</a:t>
            </a:r>
            <a:endParaRPr lang="en-IN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1577C-D6C6-669A-D3CE-83E26FA72548}"/>
              </a:ext>
            </a:extLst>
          </p:cNvPr>
          <p:cNvSpPr txBox="1"/>
          <p:nvPr/>
        </p:nvSpPr>
        <p:spPr>
          <a:xfrm>
            <a:off x="1752117" y="3059668"/>
            <a:ext cx="13034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DS18B20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C6B4F4-2ECB-D91F-2973-140604FEDCB6}"/>
              </a:ext>
            </a:extLst>
          </p:cNvPr>
          <p:cNvSpPr txBox="1"/>
          <p:nvPr/>
        </p:nvSpPr>
        <p:spPr>
          <a:xfrm>
            <a:off x="7178881" y="5725551"/>
            <a:ext cx="17052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SimCom</a:t>
            </a:r>
            <a:r>
              <a:rPr lang="en-IN" sz="1200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SIM900A GSM Module</a:t>
            </a:r>
            <a:endParaRPr lang="en-IN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AE369F-3DA7-BFF7-AD0D-A6D5865848DE}"/>
              </a:ext>
            </a:extLst>
          </p:cNvPr>
          <p:cNvSpPr txBox="1"/>
          <p:nvPr/>
        </p:nvSpPr>
        <p:spPr>
          <a:xfrm>
            <a:off x="9940848" y="5087873"/>
            <a:ext cx="19911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400K STEP UP POWER MODULE 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260176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6">
      <a:majorFont>
        <a:latin typeface="Posterama"/>
        <a:ea typeface=""/>
        <a:cs typeface=""/>
      </a:majorFont>
      <a:minorFont>
        <a:latin typeface="Daytona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Discovery_Win32_EF_v4" id="{D94798B6-E450-4518-8015-6EE17CD1412B}" vid="{16A04E6B-C80A-471C-86D6-D49E9EAD763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746342-5E84-430E-9251-61001F208E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EB2FABB-45EC-440E-B647-8CA57BA45A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8B3377-22F1-4153-96F0-CC2E4BE41C5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{D89D046D-A611-4A53-93B6-E4E199B297B2}tf67061901_win32</Template>
  <TotalTime>4449</TotalTime>
  <Words>2760</Words>
  <Application>Microsoft Office PowerPoint</Application>
  <PresentationFormat>Widescreen</PresentationFormat>
  <Paragraphs>478</Paragraphs>
  <Slides>24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Arial</vt:lpstr>
      <vt:lpstr>Calibri</vt:lpstr>
      <vt:lpstr>Daytona Condensed Light</vt:lpstr>
      <vt:lpstr>Georgia</vt:lpstr>
      <vt:lpstr>Posterama</vt:lpstr>
      <vt:lpstr>Söhne</vt:lpstr>
      <vt:lpstr>Symbol</vt:lpstr>
      <vt:lpstr>Times New Roman</vt:lpstr>
      <vt:lpstr>TimesNewRoman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Rakshith Suresh</dc:creator>
  <cp:lastModifiedBy>Rakshith Suresh</cp:lastModifiedBy>
  <cp:revision>103</cp:revision>
  <dcterms:created xsi:type="dcterms:W3CDTF">2023-10-23T14:41:51Z</dcterms:created>
  <dcterms:modified xsi:type="dcterms:W3CDTF">2024-05-02T10:03:57Z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